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6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7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8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9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0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1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2.xml" ContentType="application/vnd.openxmlformats-officedocument.themeOverr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3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4.xml" ContentType="application/vnd.openxmlformats-officedocument.themeOverr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5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8"/>
  </p:notesMasterIdLst>
  <p:sldIdLst>
    <p:sldId id="397" r:id="rId2"/>
    <p:sldId id="399" r:id="rId3"/>
    <p:sldId id="392" r:id="rId4"/>
    <p:sldId id="395" r:id="rId5"/>
    <p:sldId id="396" r:id="rId6"/>
    <p:sldId id="391" r:id="rId7"/>
  </p:sldIdLst>
  <p:sldSz cx="8961438" cy="6721475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8756"/>
    <a:srgbClr val="F07B06"/>
    <a:srgbClr val="FDE6B8"/>
    <a:srgbClr val="002C46"/>
    <a:srgbClr val="FDDA95"/>
    <a:srgbClr val="FFFFFF"/>
    <a:srgbClr val="FBC14E"/>
    <a:srgbClr val="EBEEF2"/>
    <a:srgbClr val="AABFD6"/>
    <a:srgbClr val="8497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C0C69C-588A-4555-B7EC-279C64A865E0}" v="106" dt="2023-03-15T21:28:29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2808" autoAdjust="0"/>
  </p:normalViewPr>
  <p:slideViewPr>
    <p:cSldViewPr snapToGrid="0">
      <p:cViewPr varScale="1">
        <p:scale>
          <a:sx n="106" d="100"/>
          <a:sy n="106" d="100"/>
        </p:scale>
        <p:origin x="16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7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8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9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0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1.xlsx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12.xlsx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package" Target="../embeddings/Microsoft_Excel_Worksheet13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../embeddings/oleObject4.bin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5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Overall</a:t>
            </a:r>
            <a:r>
              <a:rPr lang="en-US" baseline="0"/>
              <a:t> Contribution From Each Sales Segment (Grouped By Unit)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v>001 Private Water Hedge Sales</c:v>
          </c:tx>
          <c:spPr>
            <a:solidFill>
              <a:schemeClr val="accent1">
                <a:shade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3"/>
              <c:pt idx="0">
                <c:v>Kootha</c:v>
              </c:pt>
              <c:pt idx="1">
                <c:v>Surjek</c:v>
              </c:pt>
              <c:pt idx="2">
                <c:v>Jutik</c:v>
              </c:pt>
            </c:strLit>
          </c:cat>
          <c:val>
            <c:numRef>
              <c:f>'Revenue Analysis'!$B$64:$B$66</c:f>
              <c:numCache>
                <c:formatCode>"$"#,##0.00;[Red]\-"$"#,##0.00</c:formatCode>
                <c:ptCount val="3"/>
                <c:pt idx="0">
                  <c:v>37118738.908649988</c:v>
                </c:pt>
                <c:pt idx="1">
                  <c:v>82448062.153750017</c:v>
                </c:pt>
                <c:pt idx="2">
                  <c:v>67860510.573750004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C2-4C6C-8D89-8F705E6BD08E}"/>
            </c:ext>
          </c:extLst>
        </c:ser>
        <c:ser>
          <c:idx val="1"/>
          <c:order val="1"/>
          <c:tx>
            <c:v>002 Public Sales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3"/>
              <c:pt idx="0">
                <c:v>Kootha</c:v>
              </c:pt>
              <c:pt idx="1">
                <c:v>Surjek</c:v>
              </c:pt>
              <c:pt idx="2">
                <c:v>Jutik</c:v>
              </c:pt>
            </c:strLit>
          </c:cat>
          <c:val>
            <c:numRef>
              <c:f>'Revenue Analysis'!$C$64:$C$66</c:f>
              <c:numCache>
                <c:formatCode>"$"#,##0.00;[Red]\-"$"#,##0.00</c:formatCode>
                <c:ptCount val="3"/>
                <c:pt idx="0">
                  <c:v>18271699.227782957</c:v>
                </c:pt>
                <c:pt idx="1">
                  <c:v>70562398.047100008</c:v>
                </c:pt>
                <c:pt idx="2">
                  <c:v>58098022.074299999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C2-4C6C-8D89-8F705E6BD08E}"/>
            </c:ext>
          </c:extLst>
        </c:ser>
        <c:ser>
          <c:idx val="2"/>
          <c:order val="2"/>
          <c:tx>
            <c:v>003 Residential Sales</c:v>
          </c:tx>
          <c:spPr>
            <a:solidFill>
              <a:schemeClr val="accent1">
                <a:tint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3"/>
              <c:pt idx="0">
                <c:v>Kootha</c:v>
              </c:pt>
              <c:pt idx="1">
                <c:v>Surjek</c:v>
              </c:pt>
              <c:pt idx="2">
                <c:v>Jutik</c:v>
              </c:pt>
            </c:strLit>
          </c:cat>
          <c:val>
            <c:numRef>
              <c:f>'Revenue Analysis'!$D$64:$D$66</c:f>
              <c:numCache>
                <c:formatCode>"$"#,##0.00;[Red]\-"$"#,##0.00</c:formatCode>
                <c:ptCount val="3"/>
                <c:pt idx="0">
                  <c:v>15554519.161720002</c:v>
                </c:pt>
                <c:pt idx="1">
                  <c:v>49244888.96814999</c:v>
                </c:pt>
                <c:pt idx="2">
                  <c:v>37706692.728949994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6C2-4C6C-8D89-8F705E6BD08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694152704"/>
        <c:axId val="1687655680"/>
      </c:barChart>
      <c:catAx>
        <c:axId val="1694152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7655680"/>
        <c:crosses val="autoZero"/>
        <c:auto val="1"/>
        <c:lblAlgn val="ctr"/>
        <c:lblOffset val="100"/>
        <c:noMultiLvlLbl val="0"/>
      </c:catAx>
      <c:valAx>
        <c:axId val="1687655680"/>
        <c:scaling>
          <c:orientation val="minMax"/>
          <c:max val="200000000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4152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Jutik Expenses (Year-Ending June-14)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1FD-47FC-BFF9-466E2BEF6E1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1FD-47FC-BFF9-466E2BEF6E16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1FD-47FC-BFF9-466E2BEF6E16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1FD-47FC-BFF9-466E2BEF6E16}"/>
              </c:ext>
            </c:extLst>
          </c:dPt>
          <c:dPt>
            <c:idx val="5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D1FD-47FC-BFF9-466E2BEF6E16}"/>
              </c:ext>
            </c:extLst>
          </c:dPt>
          <c:dPt>
            <c:idx val="6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D1FD-47FC-BFF9-466E2BEF6E16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D1FD-47FC-BFF9-466E2BEF6E16}"/>
              </c:ext>
            </c:extLst>
          </c:dPt>
          <c:cat>
            <c:strRef>
              <c:f>'Expenses Analysis'!$D$35:$D$42</c:f>
              <c:strCache>
                <c:ptCount val="8"/>
                <c:pt idx="0">
                  <c:v>Chem-Exp (001)</c:v>
                </c:pt>
                <c:pt idx="1">
                  <c:v>Utility-Exp (002) - Heating</c:v>
                </c:pt>
                <c:pt idx="2">
                  <c:v>Utility-Exp (002) - Electricity</c:v>
                </c:pt>
                <c:pt idx="3">
                  <c:v>Plant Maintenance (001)</c:v>
                </c:pt>
                <c:pt idx="4">
                  <c:v>Plant Outages (002)</c:v>
                </c:pt>
                <c:pt idx="5">
                  <c:v>Plant Op. Costs (003)</c:v>
                </c:pt>
                <c:pt idx="6">
                  <c:v>Plant Admin Costs (004)</c:v>
                </c:pt>
                <c:pt idx="7">
                  <c:v>Labour-Costs (001)</c:v>
                </c:pt>
              </c:strCache>
            </c:strRef>
          </c:cat>
          <c:val>
            <c:numRef>
              <c:f>'Expenses Analysis'!$R$35:$R$42</c:f>
              <c:numCache>
                <c:formatCode>"$"#,##0.00;[Red]\-"$"#,##0.00</c:formatCode>
                <c:ptCount val="8"/>
                <c:pt idx="0">
                  <c:v>21961819.498855624</c:v>
                </c:pt>
                <c:pt idx="1">
                  <c:v>10834063.805491872</c:v>
                </c:pt>
                <c:pt idx="2">
                  <c:v>10031540.560640626</c:v>
                </c:pt>
                <c:pt idx="3">
                  <c:v>8667251.0443934985</c:v>
                </c:pt>
                <c:pt idx="4">
                  <c:v>2219902.8413250004</c:v>
                </c:pt>
                <c:pt idx="5">
                  <c:v>5505359.0464859996</c:v>
                </c:pt>
                <c:pt idx="6">
                  <c:v>1864718.386713</c:v>
                </c:pt>
                <c:pt idx="7">
                  <c:v>29638834.095899999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D1FD-47FC-BFF9-466E2BEF6E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6664063"/>
        <c:axId val="774737343"/>
      </c:barChart>
      <c:catAx>
        <c:axId val="176664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4737343"/>
        <c:crosses val="autoZero"/>
        <c:auto val="1"/>
        <c:lblAlgn val="ctr"/>
        <c:lblOffset val="100"/>
        <c:noMultiLvlLbl val="0"/>
      </c:catAx>
      <c:valAx>
        <c:axId val="774737343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6640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Kootha</a:t>
            </a:r>
            <a:r>
              <a:rPr lang="en-US" baseline="0"/>
              <a:t> Chemical Expenditure Vs. Water Production (Jul-13 to June-14)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Chem-Exp (001)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'Expenses Analysis'!$F$103:$Q$103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Analysis'!$F$105:$Q$105</c:f>
              <c:numCache>
                <c:formatCode>"$"#,##0.00;[Red]\-"$"#,##0.00</c:formatCode>
                <c:ptCount val="12"/>
                <c:pt idx="0">
                  <c:v>593751.84077137313</c:v>
                </c:pt>
                <c:pt idx="1">
                  <c:v>820393.03401412489</c:v>
                </c:pt>
                <c:pt idx="2">
                  <c:v>642291.58212862327</c:v>
                </c:pt>
                <c:pt idx="3">
                  <c:v>609639.97288837493</c:v>
                </c:pt>
                <c:pt idx="4">
                  <c:v>626073.16897124995</c:v>
                </c:pt>
                <c:pt idx="5">
                  <c:v>602153.37789750006</c:v>
                </c:pt>
                <c:pt idx="6">
                  <c:v>1146143.9846999997</c:v>
                </c:pt>
                <c:pt idx="7">
                  <c:v>964931.83751249989</c:v>
                </c:pt>
                <c:pt idx="8">
                  <c:v>962733.95790000004</c:v>
                </c:pt>
                <c:pt idx="9">
                  <c:v>964825.21760624985</c:v>
                </c:pt>
                <c:pt idx="10">
                  <c:v>1024534.78359375</c:v>
                </c:pt>
                <c:pt idx="11">
                  <c:v>1168045.22566875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41-45B4-905C-B003DDCDDF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2554832"/>
        <c:axId val="1551984944"/>
      </c:barChart>
      <c:lineChart>
        <c:grouping val="standard"/>
        <c:varyColors val="0"/>
        <c:ser>
          <c:idx val="1"/>
          <c:order val="1"/>
          <c:tx>
            <c:v>Water Production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'Expenses Analysis'!$F$110:$Q$110</c:f>
              <c:numCache>
                <c:formatCode>"$"#,##0.00;[Red]\-"$"#,##0.00</c:formatCode>
                <c:ptCount val="12"/>
                <c:pt idx="0">
                  <c:v>181.933291</c:v>
                </c:pt>
                <c:pt idx="1">
                  <c:v>187.44394299999999</c:v>
                </c:pt>
                <c:pt idx="2">
                  <c:v>184.77365699999999</c:v>
                </c:pt>
                <c:pt idx="3">
                  <c:v>191.54109299999999</c:v>
                </c:pt>
                <c:pt idx="4">
                  <c:v>98.096062000000003</c:v>
                </c:pt>
                <c:pt idx="5">
                  <c:v>185.30685299999999</c:v>
                </c:pt>
                <c:pt idx="6">
                  <c:v>186.90143900000001</c:v>
                </c:pt>
                <c:pt idx="7">
                  <c:v>158.58676500000001</c:v>
                </c:pt>
                <c:pt idx="8">
                  <c:v>191.40367599999999</c:v>
                </c:pt>
                <c:pt idx="9">
                  <c:v>171.057864</c:v>
                </c:pt>
                <c:pt idx="10">
                  <c:v>169.28699900000001</c:v>
                </c:pt>
                <c:pt idx="11">
                  <c:v>142.50871699999999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D41-45B4-905C-B003DDCDDF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02547872"/>
        <c:axId val="1552003184"/>
      </c:lineChart>
      <c:dateAx>
        <c:axId val="402554832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1984944"/>
        <c:crosses val="autoZero"/>
        <c:auto val="1"/>
        <c:lblOffset val="100"/>
        <c:baseTimeUnit val="months"/>
      </c:dateAx>
      <c:valAx>
        <c:axId val="1551984944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554832"/>
        <c:crosses val="autoZero"/>
        <c:crossBetween val="between"/>
      </c:valAx>
      <c:valAx>
        <c:axId val="1552003184"/>
        <c:scaling>
          <c:orientation val="minMax"/>
        </c:scaling>
        <c:delete val="0"/>
        <c:axPos val="r"/>
        <c:numFmt formatCode="&quot;$&quot;#,##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2547872"/>
        <c:crosses val="max"/>
        <c:crossBetween val="between"/>
      </c:valAx>
      <c:catAx>
        <c:axId val="402547872"/>
        <c:scaling>
          <c:orientation val="minMax"/>
        </c:scaling>
        <c:delete val="1"/>
        <c:axPos val="b"/>
        <c:majorTickMark val="out"/>
        <c:minorTickMark val="none"/>
        <c:tickLblPos val="nextTo"/>
        <c:crossAx val="155200318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Surjek</a:t>
            </a:r>
            <a:r>
              <a:rPr lang="en-US" baseline="0"/>
              <a:t> Chemical Expenditure Vs. Total Water Production Actuals (Jul-13 to June-14)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Chem-Exp (001)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'Expenses Analysis'!$F$103:$Q$103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Analysis'!$F$106:$Q$106</c:f>
              <c:numCache>
                <c:formatCode>"$"#,##0.00;[Red]\-"$"#,##0.00</c:formatCode>
                <c:ptCount val="12"/>
                <c:pt idx="0">
                  <c:v>2533034.5131168002</c:v>
                </c:pt>
                <c:pt idx="1">
                  <c:v>3051574.1625600001</c:v>
                </c:pt>
                <c:pt idx="2">
                  <c:v>3084202.7580672004</c:v>
                </c:pt>
                <c:pt idx="3">
                  <c:v>4135202.765971201</c:v>
                </c:pt>
                <c:pt idx="4">
                  <c:v>4473275.8948415993</c:v>
                </c:pt>
                <c:pt idx="5">
                  <c:v>3464957.9260800011</c:v>
                </c:pt>
                <c:pt idx="6">
                  <c:v>4049642.8266000003</c:v>
                </c:pt>
                <c:pt idx="7">
                  <c:v>4767948.2214000002</c:v>
                </c:pt>
                <c:pt idx="8">
                  <c:v>4346722.8083999995</c:v>
                </c:pt>
                <c:pt idx="9">
                  <c:v>4671541.1274000006</c:v>
                </c:pt>
                <c:pt idx="10">
                  <c:v>5478104.6040000012</c:v>
                </c:pt>
                <c:pt idx="11">
                  <c:v>2269805.1667200001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B3-4809-A2B8-E66FAA5843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91311360"/>
        <c:axId val="1591938448"/>
      </c:barChart>
      <c:lineChart>
        <c:grouping val="standard"/>
        <c:varyColors val="0"/>
        <c:ser>
          <c:idx val="1"/>
          <c:order val="1"/>
          <c:tx>
            <c:v>Water Production Actuals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'Expenses Analysis'!$F$111:$Q$111</c:f>
              <c:numCache>
                <c:formatCode>"$"#,##0.00;[Red]\-"$"#,##0.00</c:formatCode>
                <c:ptCount val="12"/>
                <c:pt idx="0">
                  <c:v>214.968999</c:v>
                </c:pt>
                <c:pt idx="1">
                  <c:v>228.199051</c:v>
                </c:pt>
                <c:pt idx="2">
                  <c:v>216.53646700000002</c:v>
                </c:pt>
                <c:pt idx="3">
                  <c:v>236.760276</c:v>
                </c:pt>
                <c:pt idx="4">
                  <c:v>232.052864</c:v>
                </c:pt>
                <c:pt idx="5">
                  <c:v>240.21016</c:v>
                </c:pt>
                <c:pt idx="6">
                  <c:v>288.160549</c:v>
                </c:pt>
                <c:pt idx="7">
                  <c:v>306.884524</c:v>
                </c:pt>
                <c:pt idx="8">
                  <c:v>367.65100600000005</c:v>
                </c:pt>
                <c:pt idx="9">
                  <c:v>351.99016599999999</c:v>
                </c:pt>
                <c:pt idx="10">
                  <c:v>362.822</c:v>
                </c:pt>
                <c:pt idx="11">
                  <c:v>260.31229999999999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8B3-4809-A2B8-E66FAA5843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89431184"/>
        <c:axId val="1591946128"/>
      </c:lineChart>
      <c:dateAx>
        <c:axId val="291311360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1938448"/>
        <c:crosses val="autoZero"/>
        <c:auto val="1"/>
        <c:lblOffset val="100"/>
        <c:baseTimeUnit val="months"/>
      </c:dateAx>
      <c:valAx>
        <c:axId val="1591938448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1311360"/>
        <c:crosses val="autoZero"/>
        <c:crossBetween val="between"/>
      </c:valAx>
      <c:valAx>
        <c:axId val="1591946128"/>
        <c:scaling>
          <c:orientation val="minMax"/>
        </c:scaling>
        <c:delete val="0"/>
        <c:axPos val="r"/>
        <c:numFmt formatCode="&quot;$&quot;#,##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431184"/>
        <c:crosses val="max"/>
        <c:crossBetween val="between"/>
      </c:valAx>
      <c:catAx>
        <c:axId val="289431184"/>
        <c:scaling>
          <c:orientation val="minMax"/>
        </c:scaling>
        <c:delete val="1"/>
        <c:axPos val="b"/>
        <c:majorTickMark val="out"/>
        <c:minorTickMark val="none"/>
        <c:tickLblPos val="nextTo"/>
        <c:crossAx val="159194612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Jutik</a:t>
            </a:r>
            <a:r>
              <a:rPr lang="en-US" baseline="0"/>
              <a:t> Chemical Expenditure Vs. Water Production Actuals (Jul-13 to June-14)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Chem-Exp (001)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'Expenses Analysis'!$F$103:$Q$103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'Expenses Analysis'!$F$107:$Q$107</c:f>
              <c:numCache>
                <c:formatCode>"$"#,##0.00;[Red]\-"$"#,##0.00</c:formatCode>
                <c:ptCount val="12"/>
                <c:pt idx="0">
                  <c:v>1625596.3356633</c:v>
                </c:pt>
                <c:pt idx="1">
                  <c:v>1295067.8472731998</c:v>
                </c:pt>
                <c:pt idx="2">
                  <c:v>1750624.8818057997</c:v>
                </c:pt>
                <c:pt idx="3">
                  <c:v>1472529.3869285996</c:v>
                </c:pt>
                <c:pt idx="4">
                  <c:v>1252200.4923928501</c:v>
                </c:pt>
                <c:pt idx="5">
                  <c:v>1406782.6738875001</c:v>
                </c:pt>
                <c:pt idx="6">
                  <c:v>1877449.5046125001</c:v>
                </c:pt>
                <c:pt idx="7">
                  <c:v>1912219.1750437501</c:v>
                </c:pt>
                <c:pt idx="8">
                  <c:v>2266625.1980531253</c:v>
                </c:pt>
                <c:pt idx="9">
                  <c:v>2234200.5744250002</c:v>
                </c:pt>
                <c:pt idx="10">
                  <c:v>2593715.6428375002</c:v>
                </c:pt>
                <c:pt idx="11">
                  <c:v>2274807.7859325004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A4-41E3-8347-AB41AD0360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45382816"/>
        <c:axId val="1687642720"/>
      </c:barChart>
      <c:lineChart>
        <c:grouping val="standard"/>
        <c:varyColors val="0"/>
        <c:ser>
          <c:idx val="1"/>
          <c:order val="1"/>
          <c:tx>
            <c:v>Water Production Actuals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'Expenses Analysis'!$F$112:$Q$112</c:f>
              <c:numCache>
                <c:formatCode>"$"#,##0.00;[Red]\-"$"#,##0.00</c:formatCode>
                <c:ptCount val="12"/>
                <c:pt idx="0">
                  <c:v>250.24199099999998</c:v>
                </c:pt>
                <c:pt idx="1">
                  <c:v>206.740703</c:v>
                </c:pt>
                <c:pt idx="2">
                  <c:v>201.23546099999996</c:v>
                </c:pt>
                <c:pt idx="3">
                  <c:v>174.36956599999999</c:v>
                </c:pt>
                <c:pt idx="4">
                  <c:v>204.09105</c:v>
                </c:pt>
                <c:pt idx="5">
                  <c:v>146.35666599999999</c:v>
                </c:pt>
                <c:pt idx="6">
                  <c:v>204.20249700000002</c:v>
                </c:pt>
                <c:pt idx="7">
                  <c:v>217.43019900000002</c:v>
                </c:pt>
                <c:pt idx="8">
                  <c:v>230.98220000000001</c:v>
                </c:pt>
                <c:pt idx="9">
                  <c:v>236.441136</c:v>
                </c:pt>
                <c:pt idx="10">
                  <c:v>241.40736899999999</c:v>
                </c:pt>
                <c:pt idx="11">
                  <c:v>220.380334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2A4-41E3-8347-AB41AD0360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5412048"/>
        <c:axId val="1687669600"/>
      </c:lineChart>
      <c:dateAx>
        <c:axId val="445382816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7642720"/>
        <c:crosses val="autoZero"/>
        <c:auto val="1"/>
        <c:lblOffset val="100"/>
        <c:baseTimeUnit val="months"/>
      </c:dateAx>
      <c:valAx>
        <c:axId val="1687642720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5382816"/>
        <c:crosses val="autoZero"/>
        <c:crossBetween val="between"/>
      </c:valAx>
      <c:valAx>
        <c:axId val="1687669600"/>
        <c:scaling>
          <c:orientation val="minMax"/>
        </c:scaling>
        <c:delete val="0"/>
        <c:axPos val="r"/>
        <c:numFmt formatCode="&quot;$&quot;#,##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5412048"/>
        <c:crosses val="max"/>
        <c:crossBetween val="between"/>
      </c:valAx>
      <c:catAx>
        <c:axId val="445412048"/>
        <c:scaling>
          <c:orientation val="minMax"/>
        </c:scaling>
        <c:delete val="1"/>
        <c:axPos val="b"/>
        <c:majorTickMark val="out"/>
        <c:minorTickMark val="none"/>
        <c:tickLblPos val="nextTo"/>
        <c:crossAx val="168766960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</a:t>
            </a:r>
            <a:r>
              <a:rPr lang="en-US" baseline="0"/>
              <a:t> EBIT (Jul-13 to June  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A9F-4561-A963-DC53E3BEB98D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A9F-4561-A963-DC53E3BEB98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'EBIT Analysis'!$A$25:$A$27</c:f>
              <c:strCache>
                <c:ptCount val="3"/>
                <c:pt idx="0">
                  <c:v>Kootha</c:v>
                </c:pt>
                <c:pt idx="1">
                  <c:v>Surjek</c:v>
                </c:pt>
                <c:pt idx="2">
                  <c:v>Jutik</c:v>
                </c:pt>
              </c:strCache>
            </c:strRef>
          </c:cat>
          <c:val>
            <c:numRef>
              <c:f>'EBIT Analysis'!$Q$25:$Q$27</c:f>
              <c:numCache>
                <c:formatCode>"$"#,##0.00;[Red]\-"$"#,##0.00</c:formatCode>
                <c:ptCount val="3"/>
                <c:pt idx="0">
                  <c:v>19721133.205825485</c:v>
                </c:pt>
                <c:pt idx="1">
                  <c:v>22936250.12903415</c:v>
                </c:pt>
                <c:pt idx="2">
                  <c:v>72941736.097194374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A9F-4561-A963-DC53E3BEB98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551379872"/>
        <c:axId val="1551982544"/>
      </c:barChart>
      <c:catAx>
        <c:axId val="1551379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1982544"/>
        <c:crosses val="autoZero"/>
        <c:auto val="1"/>
        <c:lblAlgn val="ctr"/>
        <c:lblOffset val="100"/>
        <c:noMultiLvlLbl val="0"/>
      </c:catAx>
      <c:valAx>
        <c:axId val="1551982544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1379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EBIT</a:t>
            </a:r>
            <a:r>
              <a:rPr lang="en-US" baseline="0"/>
              <a:t> Trends (Jul-13 to June-14)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208114610673666"/>
          <c:y val="0.17634259259259263"/>
          <c:w val="0.84569663167104114"/>
          <c:h val="0.6714577865266842"/>
        </c:manualLayout>
      </c:layout>
      <c:lineChart>
        <c:grouping val="standard"/>
        <c:varyColors val="0"/>
        <c:ser>
          <c:idx val="0"/>
          <c:order val="0"/>
          <c:tx>
            <c:v>Kootha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'EBIT Analysis'!$E$56:$P$56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'EBIT Analysis'!$E$58:$P$58</c:f>
              <c:numCache>
                <c:formatCode>0.00%</c:formatCode>
                <c:ptCount val="12"/>
                <c:pt idx="0">
                  <c:v>0.41529437933894875</c:v>
                </c:pt>
                <c:pt idx="1">
                  <c:v>0.16120151183040166</c:v>
                </c:pt>
                <c:pt idx="2">
                  <c:v>0.28887410723655493</c:v>
                </c:pt>
                <c:pt idx="3">
                  <c:v>0.32001932998338012</c:v>
                </c:pt>
                <c:pt idx="4">
                  <c:v>0.33869312626258291</c:v>
                </c:pt>
                <c:pt idx="5">
                  <c:v>0.34820783846476255</c:v>
                </c:pt>
                <c:pt idx="6">
                  <c:v>0.32889058147025918</c:v>
                </c:pt>
                <c:pt idx="7">
                  <c:v>0.36170053874987812</c:v>
                </c:pt>
                <c:pt idx="8">
                  <c:v>0.3957450352355435</c:v>
                </c:pt>
                <c:pt idx="9">
                  <c:v>0.17121060352256295</c:v>
                </c:pt>
                <c:pt idx="10">
                  <c:v>0.13014434409940612</c:v>
                </c:pt>
                <c:pt idx="11">
                  <c:v>-3.2015452692863752E-2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3EC-401C-807C-C3C70DA122C7}"/>
            </c:ext>
          </c:extLst>
        </c:ser>
        <c:ser>
          <c:idx val="1"/>
          <c:order val="1"/>
          <c:tx>
            <c:v>Surjek</c:v>
          </c:tx>
          <c:spPr>
            <a:ln w="28575" cap="rnd">
              <a:solidFill>
                <a:schemeClr val="accent6">
                  <a:lumMod val="75000"/>
                </a:scheme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accent6">
                  <a:lumMod val="75000"/>
                </a:schemeClr>
              </a:solidFill>
              <a:ln w="9525">
                <a:solidFill>
                  <a:schemeClr val="accent6">
                    <a:lumMod val="75000"/>
                  </a:schemeClr>
                </a:solidFill>
              </a:ln>
              <a:effectLst/>
            </c:spPr>
          </c:marker>
          <c:cat>
            <c:numRef>
              <c:f>'EBIT Analysis'!$E$56:$P$56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'EBIT Analysis'!$E$59:$P$59</c:f>
              <c:numCache>
                <c:formatCode>0.00%</c:formatCode>
                <c:ptCount val="12"/>
                <c:pt idx="0">
                  <c:v>0.3455956940538133</c:v>
                </c:pt>
                <c:pt idx="1">
                  <c:v>6.4599684274176436E-2</c:v>
                </c:pt>
                <c:pt idx="2">
                  <c:v>0.14433359289184161</c:v>
                </c:pt>
                <c:pt idx="3">
                  <c:v>-0.22177748431522884</c:v>
                </c:pt>
                <c:pt idx="4">
                  <c:v>-0.44766201795834271</c:v>
                </c:pt>
                <c:pt idx="5">
                  <c:v>0.16732145063494736</c:v>
                </c:pt>
                <c:pt idx="6">
                  <c:v>0.37427618015254988</c:v>
                </c:pt>
                <c:pt idx="7">
                  <c:v>0.11368942332287189</c:v>
                </c:pt>
                <c:pt idx="8">
                  <c:v>0.23574321478746135</c:v>
                </c:pt>
                <c:pt idx="9">
                  <c:v>0.11675504697526991</c:v>
                </c:pt>
                <c:pt idx="10">
                  <c:v>-0.29356581548975247</c:v>
                </c:pt>
                <c:pt idx="11">
                  <c:v>0.47482161130642109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3EC-401C-807C-C3C70DA122C7}"/>
            </c:ext>
          </c:extLst>
        </c:ser>
        <c:ser>
          <c:idx val="2"/>
          <c:order val="2"/>
          <c:tx>
            <c:v>Jutik</c:v>
          </c:tx>
          <c:spPr>
            <a:ln w="28575" cap="rnd">
              <a:solidFill>
                <a:srgbClr val="FBC14E">
                  <a:lumMod val="75000"/>
                </a:srgbClr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rgbClr val="FBC14E">
                  <a:lumMod val="75000"/>
                </a:srgbClr>
              </a:solidFill>
              <a:ln w="9525">
                <a:solidFill>
                  <a:srgbClr val="FBC14E">
                    <a:lumMod val="75000"/>
                  </a:srgbClr>
                </a:solidFill>
              </a:ln>
              <a:effectLst/>
            </c:spPr>
          </c:marker>
          <c:cat>
            <c:numRef>
              <c:f>'EBIT Analysis'!$E$56:$P$56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'EBIT Analysis'!$E$60:$P$60</c:f>
              <c:numCache>
                <c:formatCode>0.00%</c:formatCode>
                <c:ptCount val="12"/>
                <c:pt idx="0">
                  <c:v>0.35762388953297342</c:v>
                </c:pt>
                <c:pt idx="1">
                  <c:v>0.5013107546263732</c:v>
                </c:pt>
                <c:pt idx="2">
                  <c:v>0.33532439120342417</c:v>
                </c:pt>
                <c:pt idx="3">
                  <c:v>0.37373471996246976</c:v>
                </c:pt>
                <c:pt idx="4">
                  <c:v>0.47039691903281722</c:v>
                </c:pt>
                <c:pt idx="5">
                  <c:v>0.47313004208100951</c:v>
                </c:pt>
                <c:pt idx="6">
                  <c:v>0.5353020289864372</c:v>
                </c:pt>
                <c:pt idx="7">
                  <c:v>0.52577909011510338</c:v>
                </c:pt>
                <c:pt idx="8">
                  <c:v>0.38588068285200638</c:v>
                </c:pt>
                <c:pt idx="9">
                  <c:v>0.55152119278952894</c:v>
                </c:pt>
                <c:pt idx="10">
                  <c:v>0.43228332459198315</c:v>
                </c:pt>
                <c:pt idx="11">
                  <c:v>0.37303495544431575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3EC-401C-807C-C3C70DA122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1249936"/>
        <c:axId val="1687670080"/>
      </c:lineChart>
      <c:dateAx>
        <c:axId val="441249936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7670080"/>
        <c:crosses val="autoZero"/>
        <c:auto val="1"/>
        <c:lblOffset val="100"/>
        <c:baseTimeUnit val="months"/>
      </c:dateAx>
      <c:valAx>
        <c:axId val="1687670080"/>
        <c:scaling>
          <c:orientation val="minMax"/>
        </c:scaling>
        <c:delete val="0"/>
        <c:axPos val="l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1249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EBIT</a:t>
            </a:r>
            <a:r>
              <a:rPr lang="en-US" baseline="0"/>
              <a:t> By Unit (Jul-13 to June-14)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v>Kootha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'EBIT Analysis'!$E$13:$P$13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'EBIT Analysis'!$E$25:$P$25</c:f>
              <c:numCache>
                <c:formatCode>"$"#,##0.00;[Red]\-"$"#,##0.00</c:formatCode>
                <c:ptCount val="12"/>
                <c:pt idx="0">
                  <c:v>2456292.3275362095</c:v>
                </c:pt>
                <c:pt idx="1">
                  <c:v>918310.88787430618</c:v>
                </c:pt>
                <c:pt idx="2">
                  <c:v>1519674.7670411356</c:v>
                </c:pt>
                <c:pt idx="3">
                  <c:v>1671126.6978958244</c:v>
                </c:pt>
                <c:pt idx="4">
                  <c:v>1867603.7439484252</c:v>
                </c:pt>
                <c:pt idx="5">
                  <c:v>1873668.8420387572</c:v>
                </c:pt>
                <c:pt idx="6">
                  <c:v>2572779.3705296321</c:v>
                </c:pt>
                <c:pt idx="7">
                  <c:v>2504531.9499788238</c:v>
                </c:pt>
                <c:pt idx="8">
                  <c:v>2888063.9198026378</c:v>
                </c:pt>
                <c:pt idx="9">
                  <c:v>912936.10019635595</c:v>
                </c:pt>
                <c:pt idx="10">
                  <c:v>702117.95209483802</c:v>
                </c:pt>
                <c:pt idx="11">
                  <c:v>-165973.35311146174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1D-461C-8489-AB429F0CB8D7}"/>
            </c:ext>
          </c:extLst>
        </c:ser>
        <c:ser>
          <c:idx val="1"/>
          <c:order val="1"/>
          <c:tx>
            <c:v>Surjek</c:v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'EBIT Analysis'!$E$13:$P$13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'EBIT Analysis'!$E$26:$P$26</c:f>
              <c:numCache>
                <c:formatCode>"$"#,##0.00;[Red]\-"$"#,##0.00</c:formatCode>
                <c:ptCount val="12"/>
                <c:pt idx="0">
                  <c:v>5988499.8026137892</c:v>
                </c:pt>
                <c:pt idx="1">
                  <c:v>943434.10160639696</c:v>
                </c:pt>
                <c:pt idx="2">
                  <c:v>2328952.4387191646</c:v>
                </c:pt>
                <c:pt idx="3">
                  <c:v>-3360291.110331079</c:v>
                </c:pt>
                <c:pt idx="4">
                  <c:v>-6192464.2872408964</c:v>
                </c:pt>
                <c:pt idx="5">
                  <c:v>2604016.9804607946</c:v>
                </c:pt>
                <c:pt idx="6">
                  <c:v>8366591.2969236001</c:v>
                </c:pt>
                <c:pt idx="7">
                  <c:v>2112457.573284395</c:v>
                </c:pt>
                <c:pt idx="8">
                  <c:v>4631100.2007863969</c:v>
                </c:pt>
                <c:pt idx="9">
                  <c:v>2132931.991960397</c:v>
                </c:pt>
                <c:pt idx="10">
                  <c:v>-4294074.8102160059</c:v>
                </c:pt>
                <c:pt idx="11">
                  <c:v>7675095.9504671991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1D-461C-8489-AB429F0CB8D7}"/>
            </c:ext>
          </c:extLst>
        </c:ser>
        <c:ser>
          <c:idx val="2"/>
          <c:order val="2"/>
          <c:tx>
            <c:v>Jutik</c:v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'EBIT Analysis'!$E$13:$P$13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'EBIT Analysis'!$E$27:$P$27</c:f>
              <c:numCache>
                <c:formatCode>"$"#,##0.00;[Red]\-"$"#,##0.00</c:formatCode>
                <c:ptCount val="12"/>
                <c:pt idx="0">
                  <c:v>4547848.2127075791</c:v>
                </c:pt>
                <c:pt idx="1">
                  <c:v>6542227.6080423184</c:v>
                </c:pt>
                <c:pt idx="2">
                  <c:v>4438176.8988530822</c:v>
                </c:pt>
                <c:pt idx="3">
                  <c:v>4415960.6020003622</c:v>
                </c:pt>
                <c:pt idx="4">
                  <c:v>5589126.5717249103</c:v>
                </c:pt>
                <c:pt idx="5">
                  <c:v>5264580.3424524991</c:v>
                </c:pt>
                <c:pt idx="6">
                  <c:v>8292411.5891714972</c:v>
                </c:pt>
                <c:pt idx="7">
                  <c:v>8295134.2778322492</c:v>
                </c:pt>
                <c:pt idx="8">
                  <c:v>5460903.0204648729</c:v>
                </c:pt>
                <c:pt idx="9">
                  <c:v>8279084.1609189995</c:v>
                </c:pt>
                <c:pt idx="10">
                  <c:v>6175874.2250345014</c:v>
                </c:pt>
                <c:pt idx="11">
                  <c:v>5640408.5879914984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A1D-461C-8489-AB429F0CB8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120192304"/>
        <c:axId val="1655212880"/>
      </c:barChart>
      <c:dateAx>
        <c:axId val="1120192304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5212880"/>
        <c:crosses val="autoZero"/>
        <c:auto val="1"/>
        <c:lblOffset val="100"/>
        <c:baseTimeUnit val="months"/>
      </c:dateAx>
      <c:valAx>
        <c:axId val="1655212880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0192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Overall Contribution</a:t>
            </a:r>
            <a:r>
              <a:rPr lang="en-US" baseline="0" dirty="0"/>
              <a:t> From Each Sales Segment (Grouped By Unit)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'Revenue Analysis'!$B$68</c:f>
              <c:strCache>
                <c:ptCount val="1"/>
                <c:pt idx="0">
                  <c:v>001 Private Water Hedge Sales</c:v>
                </c:pt>
              </c:strCache>
            </c:strRef>
          </c:tx>
          <c:spPr>
            <a:solidFill>
              <a:schemeClr val="accent1">
                <a:shade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'Revenue Analysis'!$A$69:$A$71</c:f>
              <c:strCache>
                <c:ptCount val="3"/>
                <c:pt idx="0">
                  <c:v>Kootha</c:v>
                </c:pt>
                <c:pt idx="1">
                  <c:v>Surjek</c:v>
                </c:pt>
                <c:pt idx="2">
                  <c:v>Jutik</c:v>
                </c:pt>
              </c:strCache>
            </c:strRef>
          </c:cat>
          <c:val>
            <c:numRef>
              <c:f>'Revenue Analysis'!$B$69:$B$71</c:f>
              <c:numCache>
                <c:formatCode>0.0%</c:formatCode>
                <c:ptCount val="3"/>
                <c:pt idx="0">
                  <c:v>0.52320475368890484</c:v>
                </c:pt>
                <c:pt idx="1">
                  <c:v>0.40764341953130878</c:v>
                </c:pt>
                <c:pt idx="2">
                  <c:v>0.41462998885337127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CE-4A61-B30F-7A4352D7F028}"/>
            </c:ext>
          </c:extLst>
        </c:ser>
        <c:ser>
          <c:idx val="1"/>
          <c:order val="1"/>
          <c:tx>
            <c:strRef>
              <c:f>'Revenue Analysis'!$C$68</c:f>
              <c:strCache>
                <c:ptCount val="1"/>
                <c:pt idx="0">
                  <c:v>002 Public Sales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'Revenue Analysis'!$A$69:$A$71</c:f>
              <c:strCache>
                <c:ptCount val="3"/>
                <c:pt idx="0">
                  <c:v>Kootha</c:v>
                </c:pt>
                <c:pt idx="1">
                  <c:v>Surjek</c:v>
                </c:pt>
                <c:pt idx="2">
                  <c:v>Jutik</c:v>
                </c:pt>
              </c:strCache>
            </c:strRef>
          </c:cat>
          <c:val>
            <c:numRef>
              <c:f>'Revenue Analysis'!$C$69:$C$71</c:f>
              <c:numCache>
                <c:formatCode>0.0%</c:formatCode>
                <c:ptCount val="3"/>
                <c:pt idx="0">
                  <c:v>0.25754754000336344</c:v>
                </c:pt>
                <c:pt idx="1">
                  <c:v>0.34887778413286691</c:v>
                </c:pt>
                <c:pt idx="2">
                  <c:v>0.35498085766522613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3CE-4A61-B30F-7A4352D7F028}"/>
            </c:ext>
          </c:extLst>
        </c:ser>
        <c:ser>
          <c:idx val="2"/>
          <c:order val="2"/>
          <c:tx>
            <c:strRef>
              <c:f>'Revenue Analysis'!$D$68</c:f>
              <c:strCache>
                <c:ptCount val="1"/>
                <c:pt idx="0">
                  <c:v>003 Residential Sales</c:v>
                </c:pt>
              </c:strCache>
            </c:strRef>
          </c:tx>
          <c:spPr>
            <a:solidFill>
              <a:schemeClr val="accent1">
                <a:tint val="6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'Revenue Analysis'!$A$69:$A$71</c:f>
              <c:strCache>
                <c:ptCount val="3"/>
                <c:pt idx="0">
                  <c:v>Kootha</c:v>
                </c:pt>
                <c:pt idx="1">
                  <c:v>Surjek</c:v>
                </c:pt>
                <c:pt idx="2">
                  <c:v>Jutik</c:v>
                </c:pt>
              </c:strCache>
            </c:strRef>
          </c:cat>
          <c:val>
            <c:numRef>
              <c:f>'Revenue Analysis'!$D$69:$D$71</c:f>
              <c:numCache>
                <c:formatCode>0.0%</c:formatCode>
                <c:ptCount val="3"/>
                <c:pt idx="0">
                  <c:v>0.21924770630773166</c:v>
                </c:pt>
                <c:pt idx="1">
                  <c:v>0.24347879633582434</c:v>
                </c:pt>
                <c:pt idx="2">
                  <c:v>0.23038915348140254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3CE-4A61-B30F-7A4352D7F02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95"/>
        <c:overlap val="100"/>
        <c:axId val="231482032"/>
        <c:axId val="220803488"/>
      </c:barChart>
      <c:catAx>
        <c:axId val="231482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0803488"/>
        <c:crosses val="autoZero"/>
        <c:auto val="1"/>
        <c:lblAlgn val="ctr"/>
        <c:lblOffset val="100"/>
        <c:noMultiLvlLbl val="0"/>
      </c:catAx>
      <c:valAx>
        <c:axId val="220803488"/>
        <c:scaling>
          <c:orientation val="minMax"/>
        </c:scaling>
        <c:delete val="0"/>
        <c:axPos val="l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148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Kootha</a:t>
            </a:r>
            <a:r>
              <a:rPr lang="en-US" baseline="0"/>
              <a:t> Revenues (Jul-13 to June-14)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v>001 Private Water Hedge Sales</c:v>
          </c:tx>
          <c:spPr>
            <a:ln w="28575" cap="rnd">
              <a:solidFill>
                <a:schemeClr val="accent1">
                  <a:shade val="86000"/>
                </a:schemeClr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1">
                  <a:shade val="86000"/>
                </a:schemeClr>
              </a:solidFill>
              <a:ln w="9525">
                <a:solidFill>
                  <a:schemeClr val="accent1">
                    <a:shade val="86000"/>
                  </a:schemeClr>
                </a:solidFill>
              </a:ln>
              <a:effectLst/>
            </c:spPr>
          </c:marker>
          <c:cat>
            <c:numRef>
              <c:f>'Revenue Analysis'!$E$35:$P$35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Analysis'!$E$37:$P$37</c:f>
              <c:numCache>
                <c:formatCode>"$"#,##0.00;[Red]\-"$"#,##0.00</c:formatCode>
                <c:ptCount val="12"/>
                <c:pt idx="0">
                  <c:v>3094536.9986999994</c:v>
                </c:pt>
                <c:pt idx="1">
                  <c:v>2980521.8105250001</c:v>
                </c:pt>
                <c:pt idx="2">
                  <c:v>2752413.7409999999</c:v>
                </c:pt>
                <c:pt idx="3">
                  <c:v>2732151.9371999996</c:v>
                </c:pt>
                <c:pt idx="4">
                  <c:v>2885028.0122999996</c:v>
                </c:pt>
                <c:pt idx="5">
                  <c:v>2815308.3782250006</c:v>
                </c:pt>
                <c:pt idx="6">
                  <c:v>4092821.3597249994</c:v>
                </c:pt>
                <c:pt idx="7">
                  <c:v>3622839.5636999998</c:v>
                </c:pt>
                <c:pt idx="8">
                  <c:v>3818238.1009499999</c:v>
                </c:pt>
                <c:pt idx="9">
                  <c:v>2789853.534825</c:v>
                </c:pt>
                <c:pt idx="10">
                  <c:v>2822646.2911499999</c:v>
                </c:pt>
                <c:pt idx="11">
                  <c:v>2712379.18035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368-4387-ACF8-5F9EA4E76724}"/>
            </c:ext>
          </c:extLst>
        </c:ser>
        <c:ser>
          <c:idx val="2"/>
          <c:order val="2"/>
          <c:tx>
            <c:v>002 Public Sales</c:v>
          </c:tx>
          <c:spPr>
            <a:ln w="28575" cap="rnd">
              <a:solidFill>
                <a:schemeClr val="accent1">
                  <a:tint val="86000"/>
                </a:schemeClr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1">
                  <a:tint val="86000"/>
                </a:schemeClr>
              </a:solidFill>
              <a:ln w="9525">
                <a:solidFill>
                  <a:schemeClr val="accent1">
                    <a:tint val="86000"/>
                  </a:schemeClr>
                </a:solidFill>
              </a:ln>
              <a:effectLst/>
            </c:spPr>
          </c:marker>
          <c:cat>
            <c:numRef>
              <c:f>'Revenue Analysis'!$E$35:$P$35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Analysis'!$E$38:$P$38</c:f>
              <c:numCache>
                <c:formatCode>"$"#,##0.00;[Red]\-"$"#,##0.00</c:formatCode>
                <c:ptCount val="12"/>
                <c:pt idx="0">
                  <c:v>1523285.8376100748</c:v>
                </c:pt>
                <c:pt idx="1">
                  <c:v>1467161.8612309312</c:v>
                </c:pt>
                <c:pt idx="2">
                  <c:v>1354875.66400725</c:v>
                </c:pt>
                <c:pt idx="3">
                  <c:v>1344901.7910867</c:v>
                </c:pt>
                <c:pt idx="4">
                  <c:v>1420155.039054675</c:v>
                </c:pt>
                <c:pt idx="5">
                  <c:v>1385835.5491812564</c:v>
                </c:pt>
                <c:pt idx="6">
                  <c:v>2014691.3143246307</c:v>
                </c:pt>
                <c:pt idx="7">
                  <c:v>1783342.7752313251</c:v>
                </c:pt>
                <c:pt idx="8">
                  <c:v>1879527.7051926372</c:v>
                </c:pt>
                <c:pt idx="9">
                  <c:v>1373305.4025176065</c:v>
                </c:pt>
                <c:pt idx="10">
                  <c:v>1389447.6368185873</c:v>
                </c:pt>
                <c:pt idx="11">
                  <c:v>1335168.6515272874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368-4387-ACF8-5F9EA4E76724}"/>
            </c:ext>
          </c:extLst>
        </c:ser>
        <c:ser>
          <c:idx val="3"/>
          <c:order val="3"/>
          <c:tx>
            <c:v>003 Residential Sales</c:v>
          </c:tx>
          <c:spPr>
            <a:ln w="28575" cap="rnd">
              <a:solidFill>
                <a:schemeClr val="accent1">
                  <a:tint val="58000"/>
                </a:schemeClr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1">
                  <a:tint val="58000"/>
                </a:schemeClr>
              </a:solidFill>
              <a:ln w="9525">
                <a:solidFill>
                  <a:schemeClr val="accent1">
                    <a:tint val="58000"/>
                  </a:schemeClr>
                </a:solidFill>
              </a:ln>
              <a:effectLst/>
            </c:spPr>
          </c:marker>
          <c:cat>
            <c:numRef>
              <c:f>'Revenue Analysis'!$E$35:$P$35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Analysis'!$E$39:$P$39</c:f>
              <c:numCache>
                <c:formatCode>"$"#,##0.00;[Red]\-"$"#,##0.00</c:formatCode>
                <c:ptCount val="12"/>
                <c:pt idx="0">
                  <c:v>1296758.36136</c:v>
                </c:pt>
                <c:pt idx="1">
                  <c:v>1248980.56822</c:v>
                </c:pt>
                <c:pt idx="2">
                  <c:v>1153392.4247999999</c:v>
                </c:pt>
                <c:pt idx="3">
                  <c:v>1144901.76416</c:v>
                </c:pt>
                <c:pt idx="4">
                  <c:v>1208964.11944</c:v>
                </c:pt>
                <c:pt idx="5">
                  <c:v>1179748.2727800002</c:v>
                </c:pt>
                <c:pt idx="6">
                  <c:v>1715087.0459799999</c:v>
                </c:pt>
                <c:pt idx="7">
                  <c:v>1518142.2933600002</c:v>
                </c:pt>
                <c:pt idx="8">
                  <c:v>1600023.58516</c:v>
                </c:pt>
                <c:pt idx="9">
                  <c:v>1169081.4812600003</c:v>
                </c:pt>
                <c:pt idx="10">
                  <c:v>1182823.2077200001</c:v>
                </c:pt>
                <c:pt idx="11">
                  <c:v>1136616.0374800002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368-4387-ACF8-5F9EA4E767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4939616"/>
        <c:axId val="442102304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spPr>
                  <a:ln w="28575" cap="rnd">
                    <a:solidFill>
                      <a:schemeClr val="accent1">
                        <a:shade val="58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>
                      <c:ext uri="{02D57815-91ED-43cb-92C2-25804820EDAC}">
                        <c15:formulaRef>
                          <c15:sqref>'Revenue Analysis'!$E$35:$P$35</c15:sqref>
                        </c15:formulaRef>
                      </c:ext>
                    </c:extLst>
                    <c:numCache>
                      <c:formatCode>mmm\-yy</c:formatCode>
                      <c:ptCount val="12"/>
                      <c:pt idx="0">
                        <c:v>41456</c:v>
                      </c:pt>
                      <c:pt idx="1">
                        <c:v>41487</c:v>
                      </c:pt>
                      <c:pt idx="2">
                        <c:v>41518</c:v>
                      </c:pt>
                      <c:pt idx="3">
                        <c:v>41548</c:v>
                      </c:pt>
                      <c:pt idx="4">
                        <c:v>41579</c:v>
                      </c:pt>
                      <c:pt idx="5">
                        <c:v>41609</c:v>
                      </c:pt>
                      <c:pt idx="6">
                        <c:v>41640</c:v>
                      </c:pt>
                      <c:pt idx="7">
                        <c:v>41671</c:v>
                      </c:pt>
                      <c:pt idx="8">
                        <c:v>41699</c:v>
                      </c:pt>
                      <c:pt idx="9">
                        <c:v>41730</c:v>
                      </c:pt>
                      <c:pt idx="10">
                        <c:v>41760</c:v>
                      </c:pt>
                      <c:pt idx="11">
                        <c:v>41791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'Revenue Analysis'!$E$36:$P$36</c15:sqref>
                        </c15:formulaRef>
                      </c:ext>
                    </c:extLst>
                    <c:numCache>
                      <c:formatCode>General</c:formatCode>
                      <c:ptCount val="12"/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3-4368-4387-ACF8-5F9EA4E76724}"/>
                  </c:ext>
                </c:extLst>
              </c15:ser>
            </c15:filteredLineSeries>
          </c:ext>
        </c:extLst>
      </c:lineChart>
      <c:dateAx>
        <c:axId val="474939616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2102304"/>
        <c:crosses val="autoZero"/>
        <c:auto val="1"/>
        <c:lblOffset val="100"/>
        <c:baseTimeUnit val="months"/>
      </c:dateAx>
      <c:valAx>
        <c:axId val="442102304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4939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Surjek</a:t>
            </a:r>
            <a:r>
              <a:rPr lang="en-US" baseline="0"/>
              <a:t> Revenues (Jul-13 to June-14)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001 Private Water Hedge Sales</c:v>
          </c:tx>
          <c:spPr>
            <a:ln w="28575" cap="rnd">
              <a:solidFill>
                <a:schemeClr val="accent6">
                  <a:shade val="65000"/>
                </a:schemeClr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6">
                  <a:shade val="65000"/>
                </a:schemeClr>
              </a:solidFill>
              <a:ln w="9525">
                <a:solidFill>
                  <a:schemeClr val="accent6">
                    <a:shade val="65000"/>
                  </a:schemeClr>
                </a:solidFill>
              </a:ln>
              <a:effectLst/>
            </c:spPr>
          </c:marker>
          <c:cat>
            <c:numRef>
              <c:f>'Revenue Analysis'!$E$35:$P$35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Analysis'!$E$42:$P$42</c:f>
              <c:numCache>
                <c:formatCode>"$"#,##0.00;[Red]\-"$"#,##0.00</c:formatCode>
                <c:ptCount val="12"/>
                <c:pt idx="0">
                  <c:v>7220021.2387499996</c:v>
                </c:pt>
                <c:pt idx="1">
                  <c:v>6085131.0149999997</c:v>
                </c:pt>
                <c:pt idx="2">
                  <c:v>6723291.7162500005</c:v>
                </c:pt>
                <c:pt idx="3">
                  <c:v>6313180.5299999993</c:v>
                </c:pt>
                <c:pt idx="4">
                  <c:v>5763708.6674999995</c:v>
                </c:pt>
                <c:pt idx="5">
                  <c:v>6484566.5099999998</c:v>
                </c:pt>
                <c:pt idx="6">
                  <c:v>9314190.6750000007</c:v>
                </c:pt>
                <c:pt idx="7">
                  <c:v>6750396.1374999993</c:v>
                </c:pt>
                <c:pt idx="8">
                  <c:v>8185283.6587499995</c:v>
                </c:pt>
                <c:pt idx="9">
                  <c:v>6778514.602500001</c:v>
                </c:pt>
                <c:pt idx="10">
                  <c:v>6094707.7050000001</c:v>
                </c:pt>
                <c:pt idx="11">
                  <c:v>6735069.6974999998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AEA-4523-A6AC-645B6FBCA157}"/>
            </c:ext>
          </c:extLst>
        </c:ser>
        <c:ser>
          <c:idx val="1"/>
          <c:order val="1"/>
          <c:tx>
            <c:v>002 Public Sales</c:v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cat>
            <c:numRef>
              <c:f>'Revenue Analysis'!$E$35:$P$35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Analysis'!$E$43:$P$43</c:f>
              <c:numCache>
                <c:formatCode>"$"#,##0.00;[Red]\-"$"#,##0.00</c:formatCode>
                <c:ptCount val="12"/>
                <c:pt idx="0">
                  <c:v>5968550.8906999994</c:v>
                </c:pt>
                <c:pt idx="1">
                  <c:v>5030374.9724000003</c:v>
                </c:pt>
                <c:pt idx="2">
                  <c:v>5557921.1521000005</c:v>
                </c:pt>
                <c:pt idx="3">
                  <c:v>5218895.9047999997</c:v>
                </c:pt>
                <c:pt idx="4">
                  <c:v>4764665.8318000007</c:v>
                </c:pt>
                <c:pt idx="5">
                  <c:v>5360574.9815999996</c:v>
                </c:pt>
                <c:pt idx="6">
                  <c:v>7699730.9580000006</c:v>
                </c:pt>
                <c:pt idx="7">
                  <c:v>6985660.807</c:v>
                </c:pt>
                <c:pt idx="8">
                  <c:v>6766501.1579</c:v>
                </c:pt>
                <c:pt idx="9">
                  <c:v>6603572.0713999998</c:v>
                </c:pt>
                <c:pt idx="10">
                  <c:v>5038291.7028000001</c:v>
                </c:pt>
                <c:pt idx="11">
                  <c:v>5567657.6166000003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AEA-4523-A6AC-645B6FBCA157}"/>
            </c:ext>
          </c:extLst>
        </c:ser>
        <c:ser>
          <c:idx val="2"/>
          <c:order val="2"/>
          <c:tx>
            <c:v>003 Residential Sales</c:v>
          </c:tx>
          <c:spPr>
            <a:ln w="28575" cap="rnd">
              <a:solidFill>
                <a:schemeClr val="accent6">
                  <a:tint val="65000"/>
                </a:schemeClr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6">
                  <a:tint val="65000"/>
                </a:schemeClr>
              </a:solidFill>
              <a:ln w="9525">
                <a:solidFill>
                  <a:schemeClr val="accent6">
                    <a:tint val="65000"/>
                  </a:schemeClr>
                </a:solidFill>
              </a:ln>
              <a:effectLst/>
            </c:spPr>
          </c:marker>
          <c:cat>
            <c:numRef>
              <c:f>'Revenue Analysis'!$E$35:$P$35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Analysis'!$E$44:$P$44</c:f>
              <c:numCache>
                <c:formatCode>"$"#,##0.00;[Red]\-"$"#,##0.00</c:formatCode>
                <c:ptCount val="12"/>
                <c:pt idx="0">
                  <c:v>4139478.8435499985</c:v>
                </c:pt>
                <c:pt idx="1">
                  <c:v>3488808.4485999988</c:v>
                </c:pt>
                <c:pt idx="2">
                  <c:v>3854687.2506499989</c:v>
                </c:pt>
                <c:pt idx="3">
                  <c:v>3619556.8371999986</c:v>
                </c:pt>
                <c:pt idx="4">
                  <c:v>3304526.302699999</c:v>
                </c:pt>
                <c:pt idx="5">
                  <c:v>3717818.1323999991</c:v>
                </c:pt>
                <c:pt idx="6">
                  <c:v>5340135.9869999988</c:v>
                </c:pt>
                <c:pt idx="7">
                  <c:v>4844893.7854999984</c:v>
                </c:pt>
                <c:pt idx="8">
                  <c:v>4692895.9643499991</c:v>
                </c:pt>
                <c:pt idx="9">
                  <c:v>4886348.3721000003</c:v>
                </c:pt>
                <c:pt idx="10">
                  <c:v>3494299.084199999</c:v>
                </c:pt>
                <c:pt idx="11">
                  <c:v>3861439.9598999987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AEA-4523-A6AC-645B6FBCA1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46560432"/>
        <c:axId val="508103648"/>
      </c:lineChart>
      <c:dateAx>
        <c:axId val="446560432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8103648"/>
        <c:crosses val="autoZero"/>
        <c:auto val="1"/>
        <c:lblOffset val="100"/>
        <c:baseTimeUnit val="months"/>
      </c:dateAx>
      <c:valAx>
        <c:axId val="508103648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6560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Jutik</a:t>
            </a:r>
            <a:r>
              <a:rPr lang="en-US" baseline="0"/>
              <a:t> Revenues (Jul-13 to June-14)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001 Private Water Hedge Sales</c:v>
          </c:tx>
          <c:spPr>
            <a:ln w="28575" cap="rnd">
              <a:solidFill>
                <a:schemeClr val="accent4">
                  <a:shade val="65000"/>
                </a:schemeClr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shade val="65000"/>
                </a:schemeClr>
              </a:solidFill>
              <a:ln w="9525">
                <a:solidFill>
                  <a:schemeClr val="accent4">
                    <a:shade val="65000"/>
                  </a:schemeClr>
                </a:solidFill>
              </a:ln>
              <a:effectLst/>
            </c:spPr>
          </c:marker>
          <c:cat>
            <c:numRef>
              <c:f>'Revenue Analysis'!$E$35:$P$35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Analysis'!$E$47:$P$47</c:f>
              <c:numCache>
                <c:formatCode>"$"#,##0.00;[Red]\-"$"#,##0.00</c:formatCode>
                <c:ptCount val="12"/>
                <c:pt idx="0">
                  <c:v>5298686.1637500003</c:v>
                </c:pt>
                <c:pt idx="1">
                  <c:v>5854268.2837499995</c:v>
                </c:pt>
                <c:pt idx="2">
                  <c:v>5098113.7162500005</c:v>
                </c:pt>
                <c:pt idx="3">
                  <c:v>4506567.6112500001</c:v>
                </c:pt>
                <c:pt idx="4">
                  <c:v>4950718.5187500007</c:v>
                </c:pt>
                <c:pt idx="5">
                  <c:v>4219638.2549999999</c:v>
                </c:pt>
                <c:pt idx="6">
                  <c:v>6454620.584999999</c:v>
                </c:pt>
                <c:pt idx="7">
                  <c:v>6573684.678749999</c:v>
                </c:pt>
                <c:pt idx="8">
                  <c:v>5896579.8487499999</c:v>
                </c:pt>
                <c:pt idx="9">
                  <c:v>6254734.0800000001</c:v>
                </c:pt>
                <c:pt idx="10">
                  <c:v>6161098.0612500003</c:v>
                </c:pt>
                <c:pt idx="11">
                  <c:v>6591800.7712500002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1C0-4074-A8EF-BFD8FEDA7FFC}"/>
            </c:ext>
          </c:extLst>
        </c:ser>
        <c:ser>
          <c:idx val="1"/>
          <c:order val="1"/>
          <c:tx>
            <c:v>002 Public Sales</c:v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f>'Revenue Analysis'!$E$35:$P$35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Analysis'!$E$48:$P$48</c:f>
              <c:numCache>
                <c:formatCode>"$"#,##0.00;[Red]\-"$"#,##0.00</c:formatCode>
                <c:ptCount val="12"/>
                <c:pt idx="0">
                  <c:v>4380247.2286999999</c:v>
                </c:pt>
                <c:pt idx="1">
                  <c:v>3839528.4479</c:v>
                </c:pt>
                <c:pt idx="2">
                  <c:v>5214440.6721000001</c:v>
                </c:pt>
                <c:pt idx="3">
                  <c:v>4725429.2253</c:v>
                </c:pt>
                <c:pt idx="4">
                  <c:v>4092593.9755000006</c:v>
                </c:pt>
                <c:pt idx="5">
                  <c:v>4488234.2907999996</c:v>
                </c:pt>
                <c:pt idx="6">
                  <c:v>5335819.6836000001</c:v>
                </c:pt>
                <c:pt idx="7">
                  <c:v>5434246.0011</c:v>
                </c:pt>
                <c:pt idx="8">
                  <c:v>4874506.0082999999</c:v>
                </c:pt>
                <c:pt idx="9">
                  <c:v>5170580.1728000008</c:v>
                </c:pt>
                <c:pt idx="10">
                  <c:v>5093174.3973000003</c:v>
                </c:pt>
                <c:pt idx="11">
                  <c:v>5449221.9709000001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1C0-4074-A8EF-BFD8FEDA7FFC}"/>
            </c:ext>
          </c:extLst>
        </c:ser>
        <c:ser>
          <c:idx val="2"/>
          <c:order val="2"/>
          <c:tx>
            <c:v>003 Residential Sales</c:v>
          </c:tx>
          <c:spPr>
            <a:ln w="28575" cap="rnd">
              <a:solidFill>
                <a:schemeClr val="accent4">
                  <a:tint val="65000"/>
                </a:schemeClr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tint val="65000"/>
                </a:schemeClr>
              </a:solidFill>
              <a:ln w="9525">
                <a:solidFill>
                  <a:schemeClr val="accent4">
                    <a:tint val="65000"/>
                  </a:schemeClr>
                </a:solidFill>
              </a:ln>
              <a:effectLst/>
            </c:spPr>
          </c:marker>
          <c:cat>
            <c:numRef>
              <c:f>'Revenue Analysis'!$E$35:$P$35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'Revenue Analysis'!$E$49:$P$49</c:f>
              <c:numCache>
                <c:formatCode>"$"#,##0.00;[Red]\-"$"#,##0.00</c:formatCode>
                <c:ptCount val="12"/>
                <c:pt idx="0">
                  <c:v>3037913.400549999</c:v>
                </c:pt>
                <c:pt idx="1">
                  <c:v>3356447.1493499991</c:v>
                </c:pt>
                <c:pt idx="2">
                  <c:v>2922918.5306499992</c:v>
                </c:pt>
                <c:pt idx="3">
                  <c:v>2583765.4304499994</c:v>
                </c:pt>
                <c:pt idx="4">
                  <c:v>2838411.9507499994</c:v>
                </c:pt>
                <c:pt idx="5">
                  <c:v>2419259.2661999995</c:v>
                </c:pt>
                <c:pt idx="6">
                  <c:v>3700649.1353999986</c:v>
                </c:pt>
                <c:pt idx="7">
                  <c:v>3768912.5491499985</c:v>
                </c:pt>
                <c:pt idx="8">
                  <c:v>3380705.7799499989</c:v>
                </c:pt>
                <c:pt idx="9">
                  <c:v>3586047.5391999991</c:v>
                </c:pt>
                <c:pt idx="10">
                  <c:v>3032362.88845</c:v>
                </c:pt>
                <c:pt idx="11">
                  <c:v>3079299.10885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1C0-4074-A8EF-BFD8FEDA7F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21965936"/>
        <c:axId val="513467424"/>
      </c:lineChart>
      <c:dateAx>
        <c:axId val="521965936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3467424"/>
        <c:crosses val="autoZero"/>
        <c:auto val="1"/>
        <c:lblOffset val="100"/>
        <c:baseTimeUnit val="months"/>
      </c:dateAx>
      <c:valAx>
        <c:axId val="513467424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965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Aggregate</a:t>
            </a:r>
            <a:r>
              <a:rPr lang="en-US" baseline="0"/>
              <a:t> Expenses (Jul-13 to June-14)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Kootha</c:v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5">
                  <a:shade val="65000"/>
                </a:schemeClr>
              </a:solidFill>
              <a:ln w="9525">
                <a:solidFill>
                  <a:schemeClr val="accent5">
                    <a:shade val="65000"/>
                  </a:schemeClr>
                </a:solidFill>
              </a:ln>
              <a:effectLst/>
            </c:spPr>
          </c:marker>
          <c:cat>
            <c:numRef>
              <c:f>'[Southern Water Corp Financial Case Study MCU Brandon Chisnell.xlsx]Expenses Analysis'!$F$12:$Q$12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'[Southern Water Corp Financial Case Study MCU Brandon Chisnell.xlsx]Expenses Analysis'!$F$23:$Q$23</c:f>
              <c:numCache>
                <c:formatCode>"$"#,##0.00;[Red]\-"$"#,##0.00</c:formatCode>
                <c:ptCount val="12"/>
                <c:pt idx="0">
                  <c:v>3458288.8701338647</c:v>
                </c:pt>
                <c:pt idx="1">
                  <c:v>4778353.3521016249</c:v>
                </c:pt>
                <c:pt idx="2">
                  <c:v>3741007.0627661142</c:v>
                </c:pt>
                <c:pt idx="3">
                  <c:v>3550828.7945508747</c:v>
                </c:pt>
                <c:pt idx="4">
                  <c:v>3646543.42684625</c:v>
                </c:pt>
                <c:pt idx="5">
                  <c:v>3507223.3581475001</c:v>
                </c:pt>
                <c:pt idx="6">
                  <c:v>5249820.3494999986</c:v>
                </c:pt>
                <c:pt idx="7">
                  <c:v>4419792.6823125007</c:v>
                </c:pt>
                <c:pt idx="8">
                  <c:v>4409725.4715</c:v>
                </c:pt>
                <c:pt idx="9">
                  <c:v>4419304.3184062503</c:v>
                </c:pt>
                <c:pt idx="10">
                  <c:v>4692799.18359375</c:v>
                </c:pt>
                <c:pt idx="11">
                  <c:v>5350137.2224687496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25-4551-AB48-9A6F02E4EB31}"/>
            </c:ext>
          </c:extLst>
        </c:ser>
        <c:ser>
          <c:idx val="1"/>
          <c:order val="1"/>
          <c:tx>
            <c:v>Surjek</c:v>
          </c:tx>
          <c:spPr>
            <a:ln w="28575" cap="rnd">
              <a:solidFill>
                <a:srgbClr val="298756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rgbClr val="298756"/>
              </a:solidFill>
              <a:ln w="9525">
                <a:solidFill>
                  <a:srgbClr val="298756"/>
                </a:solidFill>
              </a:ln>
              <a:effectLst/>
            </c:spPr>
          </c:marker>
          <c:cat>
            <c:numRef>
              <c:f>'[Southern Water Corp Financial Case Study MCU Brandon Chisnell.xlsx]Expenses Analysis'!$F$12:$Q$12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'[Southern Water Corp Financial Case Study MCU Brandon Chisnell.xlsx]Expenses Analysis'!$F$33:$Q$33</c:f>
              <c:numCache>
                <c:formatCode>"$"#,##0.00;[Red]\-"$"#,##0.00</c:formatCode>
                <c:ptCount val="12"/>
                <c:pt idx="0">
                  <c:v>11339551.170386208</c:v>
                </c:pt>
                <c:pt idx="1">
                  <c:v>13660880.3343936</c:v>
                </c:pt>
                <c:pt idx="2">
                  <c:v>13806947.680280834</c:v>
                </c:pt>
                <c:pt idx="3">
                  <c:v>18511924.382331077</c:v>
                </c:pt>
                <c:pt idx="4">
                  <c:v>20025365.089240894</c:v>
                </c:pt>
                <c:pt idx="5">
                  <c:v>12958942.643539203</c:v>
                </c:pt>
                <c:pt idx="6">
                  <c:v>13987466.323076401</c:v>
                </c:pt>
                <c:pt idx="7">
                  <c:v>16468493.156715602</c:v>
                </c:pt>
                <c:pt idx="8">
                  <c:v>15013580.580213603</c:v>
                </c:pt>
                <c:pt idx="9">
                  <c:v>16135503.054039603</c:v>
                </c:pt>
                <c:pt idx="10">
                  <c:v>18921373.302216005</c:v>
                </c:pt>
                <c:pt idx="11">
                  <c:v>8489071.3235327993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25-4551-AB48-9A6F02E4EB31}"/>
            </c:ext>
          </c:extLst>
        </c:ser>
        <c:ser>
          <c:idx val="2"/>
          <c:order val="2"/>
          <c:tx>
            <c:v>Jutik</c:v>
          </c:tx>
          <c:spPr>
            <a:ln w="28575" cap="rnd">
              <a:solidFill>
                <a:schemeClr val="accent4">
                  <a:lumMod val="75000"/>
                </a:schemeClr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75000"/>
                </a:schemeClr>
              </a:solidFill>
              <a:ln w="9525">
                <a:solidFill>
                  <a:schemeClr val="accent4">
                    <a:lumMod val="75000"/>
                  </a:schemeClr>
                </a:solidFill>
              </a:ln>
              <a:effectLst/>
            </c:spPr>
          </c:marker>
          <c:cat>
            <c:numRef>
              <c:f>'[Southern Water Corp Financial Case Study MCU Brandon Chisnell.xlsx]Expenses Analysis'!$F$12:$Q$12</c:f>
              <c:numCache>
                <c:formatCode>mmm\-yy</c:formatCode>
                <c:ptCount val="12"/>
                <c:pt idx="0">
                  <c:v>41456</c:v>
                </c:pt>
                <c:pt idx="1">
                  <c:v>41487</c:v>
                </c:pt>
                <c:pt idx="2">
                  <c:v>41518</c:v>
                </c:pt>
                <c:pt idx="3">
                  <c:v>41548</c:v>
                </c:pt>
                <c:pt idx="4">
                  <c:v>41579</c:v>
                </c:pt>
                <c:pt idx="5">
                  <c:v>41609</c:v>
                </c:pt>
                <c:pt idx="6">
                  <c:v>41640</c:v>
                </c:pt>
                <c:pt idx="7">
                  <c:v>41671</c:v>
                </c:pt>
                <c:pt idx="8">
                  <c:v>41699</c:v>
                </c:pt>
                <c:pt idx="9">
                  <c:v>41730</c:v>
                </c:pt>
                <c:pt idx="10">
                  <c:v>41760</c:v>
                </c:pt>
                <c:pt idx="11">
                  <c:v>41791</c:v>
                </c:pt>
              </c:numCache>
            </c:numRef>
          </c:cat>
          <c:val>
            <c:numRef>
              <c:f>'[Southern Water Corp Financial Case Study MCU Brandon Chisnell.xlsx]Expenses Analysis'!$F$43:$Q$43</c:f>
              <c:numCache>
                <c:formatCode>"$"#,##0.00;[Red]\-"$"#,##0.00</c:formatCode>
                <c:ptCount val="12"/>
                <c:pt idx="0">
                  <c:v>8168998.5802924205</c:v>
                </c:pt>
                <c:pt idx="1">
                  <c:v>6508016.2729576789</c:v>
                </c:pt>
                <c:pt idx="2">
                  <c:v>8797296.0201469176</c:v>
                </c:pt>
                <c:pt idx="3">
                  <c:v>7399801.6649996387</c:v>
                </c:pt>
                <c:pt idx="4">
                  <c:v>6292597.87327509</c:v>
                </c:pt>
                <c:pt idx="5">
                  <c:v>5862551.4695474999</c:v>
                </c:pt>
                <c:pt idx="6">
                  <c:v>7198677.8148285002</c:v>
                </c:pt>
                <c:pt idx="7">
                  <c:v>7481708.9511677492</c:v>
                </c:pt>
                <c:pt idx="8">
                  <c:v>8690888.6165351253</c:v>
                </c:pt>
                <c:pt idx="9">
                  <c:v>6732277.631081</c:v>
                </c:pt>
                <c:pt idx="10">
                  <c:v>8110761.1219654996</c:v>
                </c:pt>
                <c:pt idx="11">
                  <c:v>9479913.2630085014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A25-4551-AB48-9A6F02E4EB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49427728"/>
        <c:axId val="119282176"/>
      </c:lineChart>
      <c:dateAx>
        <c:axId val="649427728"/>
        <c:scaling>
          <c:orientation val="minMax"/>
        </c:scaling>
        <c:delete val="0"/>
        <c:axPos val="b"/>
        <c:numFmt formatCode="mmm\-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282176"/>
        <c:crosses val="autoZero"/>
        <c:auto val="1"/>
        <c:lblOffset val="100"/>
        <c:baseTimeUnit val="months"/>
      </c:dateAx>
      <c:valAx>
        <c:axId val="119282176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9427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Aggregate Expenses By</a:t>
            </a:r>
            <a:r>
              <a:rPr lang="en-US" baseline="0" dirty="0"/>
              <a:t> Cost Center Element </a:t>
            </a:r>
            <a:br>
              <a:rPr lang="en-US" baseline="0" dirty="0"/>
            </a:br>
            <a:r>
              <a:rPr lang="en-US" baseline="0" dirty="0"/>
              <a:t>(Year-End June-14)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B0A-456A-A8BB-9972304E5867}"/>
              </c:ext>
            </c:extLst>
          </c:dPt>
          <c:dPt>
            <c:idx val="1"/>
            <c:invertIfNegative val="0"/>
            <c:bubble3D val="0"/>
            <c:spPr>
              <a:solidFill>
                <a:srgbClr val="29875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B0A-456A-A8BB-9972304E5867}"/>
              </c:ext>
            </c:extLst>
          </c:dPt>
          <c:dPt>
            <c:idx val="2"/>
            <c:invertIfNegative val="0"/>
            <c:bubble3D val="0"/>
            <c:spPr>
              <a:solidFill>
                <a:srgbClr val="FBC14E">
                  <a:lumMod val="75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B0A-456A-A8BB-9972304E5867}"/>
              </c:ext>
            </c:extLst>
          </c:dPt>
          <c:dPt>
            <c:idx val="3"/>
            <c:invertIfNegative val="0"/>
            <c:bubble3D val="0"/>
            <c:spPr>
              <a:solidFill>
                <a:srgbClr val="FFFFFF">
                  <a:lumMod val="50000"/>
                </a:srgb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B0A-456A-A8BB-9972304E5867}"/>
              </c:ext>
            </c:extLst>
          </c:dPt>
          <c:dPt>
            <c:idx val="4"/>
            <c:invertIfNegative val="0"/>
            <c:bubble3D val="0"/>
            <c:spPr>
              <a:solidFill>
                <a:srgbClr val="F07B0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B0A-456A-A8BB-9972304E5867}"/>
              </c:ext>
            </c:extLst>
          </c:dPt>
          <c:dPt>
            <c:idx val="5"/>
            <c:invertIfNegative val="0"/>
            <c:bubble3D val="0"/>
            <c:spPr>
              <a:solidFill>
                <a:srgbClr val="7030A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FB0A-456A-A8BB-9972304E5867}"/>
              </c:ext>
            </c:extLst>
          </c:dPt>
          <c:dPt>
            <c:idx val="6"/>
            <c:invertIfNegative val="0"/>
            <c:bubble3D val="0"/>
            <c:spPr>
              <a:solidFill>
                <a:srgbClr val="00B0F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FB0A-456A-A8BB-9972304E5867}"/>
              </c:ext>
            </c:extLst>
          </c:dPt>
          <c:dPt>
            <c:idx val="7"/>
            <c:invertIfNegative val="0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FB0A-456A-A8BB-9972304E5867}"/>
              </c:ext>
            </c:extLst>
          </c:dPt>
          <c:dLbls>
            <c:dLbl>
              <c:idx val="1"/>
              <c:layout>
                <c:manualLayout>
                  <c:x val="2.8208964009137929E-3"/>
                  <c:y val="-8.09295948938190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B0A-456A-A8BB-9972304E5867}"/>
                </c:ext>
              </c:extLst>
            </c:dLbl>
            <c:dLbl>
              <c:idx val="2"/>
              <c:layout>
                <c:manualLayout>
                  <c:x val="-2.8208964009137929E-3"/>
                  <c:y val="-3.853790233038998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B0A-456A-A8BB-9972304E5867}"/>
                </c:ext>
              </c:extLst>
            </c:dLbl>
            <c:dLbl>
              <c:idx val="4"/>
              <c:layout>
                <c:manualLayout>
                  <c:x val="2.8208964009136892E-3"/>
                  <c:y val="-0.1310288679233259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B0A-456A-A8BB-9972304E5867}"/>
                </c:ext>
              </c:extLst>
            </c:dLbl>
            <c:dLbl>
              <c:idx val="6"/>
              <c:layout>
                <c:manualLayout>
                  <c:x val="-1.4104482004569067E-2"/>
                  <c:y val="-9.249096559293604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FB0A-456A-A8BB-9972304E5867}"/>
                </c:ext>
              </c:extLst>
            </c:dLbl>
            <c:dLbl>
              <c:idx val="7"/>
              <c:layout>
                <c:manualLayout>
                  <c:x val="-2.0686334636398193E-16"/>
                  <c:y val="-1.156137069911703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FB0A-456A-A8BB-9972304E586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'[Southern Water Corp Financial Case Study MCU Brandon Chisnell.xlsx]Expenses Analysis'!$D$49:$D$56</c:f>
              <c:strCache>
                <c:ptCount val="8"/>
                <c:pt idx="0">
                  <c:v>Chem-Exp (001)</c:v>
                </c:pt>
                <c:pt idx="1">
                  <c:v>Utility-Exp (002) - Heating</c:v>
                </c:pt>
                <c:pt idx="2">
                  <c:v>Utility-Exp (002) - Electricity</c:v>
                </c:pt>
                <c:pt idx="3">
                  <c:v>Plant Maintenance (001)</c:v>
                </c:pt>
                <c:pt idx="4">
                  <c:v>Plant Outages (002)</c:v>
                </c:pt>
                <c:pt idx="5">
                  <c:v>Plant Op. Costs (003)</c:v>
                </c:pt>
                <c:pt idx="6">
                  <c:v>Plant Admin Costs (004)</c:v>
                </c:pt>
                <c:pt idx="7">
                  <c:v>Labour-Costs (001)</c:v>
                </c:pt>
              </c:strCache>
            </c:strRef>
          </c:cat>
          <c:val>
            <c:numRef>
              <c:f>'[Southern Water Corp Financial Case Study MCU Brandon Chisnell.xlsx]Expenses Analysis'!$R$49:$R$56</c:f>
              <c:numCache>
                <c:formatCode>"$"#,##0.00;[Red]\-"$"#,##0.00</c:formatCode>
                <c:ptCount val="8"/>
                <c:pt idx="0">
                  <c:v>78413350.257664919</c:v>
                </c:pt>
                <c:pt idx="1">
                  <c:v>38717591.397570275</c:v>
                </c:pt>
                <c:pt idx="2">
                  <c:v>36414827.690372624</c:v>
                </c:pt>
                <c:pt idx="3">
                  <c:v>31752797.278513506</c:v>
                </c:pt>
                <c:pt idx="4">
                  <c:v>16735122.996921198</c:v>
                </c:pt>
                <c:pt idx="5">
                  <c:v>21090666.556378298</c:v>
                </c:pt>
                <c:pt idx="6">
                  <c:v>10813424.6638656</c:v>
                </c:pt>
                <c:pt idx="7">
                  <c:v>87328631.570812494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FB0A-456A-A8BB-9972304E586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1003499712"/>
        <c:axId val="1025115040"/>
      </c:barChart>
      <c:catAx>
        <c:axId val="10034997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5115040"/>
        <c:crosses val="autoZero"/>
        <c:auto val="1"/>
        <c:lblAlgn val="ctr"/>
        <c:lblOffset val="100"/>
        <c:noMultiLvlLbl val="0"/>
      </c:catAx>
      <c:valAx>
        <c:axId val="1025115040"/>
        <c:scaling>
          <c:orientation val="minMax"/>
        </c:scaling>
        <c:delete val="0"/>
        <c:axPos val="l"/>
        <c:numFmt formatCode="&quot;$&quot;#,##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3499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Kootha Expenses (Year-Ending June-14)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886-4827-8E2D-156DBDF7301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886-4827-8E2D-156DBDF7301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886-4827-8E2D-156DBDF73010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886-4827-8E2D-156DBDF73010}"/>
              </c:ext>
            </c:extLst>
          </c:dPt>
          <c:dPt>
            <c:idx val="5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9886-4827-8E2D-156DBDF73010}"/>
              </c:ext>
            </c:extLst>
          </c:dPt>
          <c:dPt>
            <c:idx val="6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9886-4827-8E2D-156DBDF73010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886-4827-8E2D-156DBDF73010}"/>
              </c:ext>
            </c:extLst>
          </c:dPt>
          <c:cat>
            <c:strRef>
              <c:f>'Expenses Analysis'!$D$15:$D$22</c:f>
              <c:strCache>
                <c:ptCount val="8"/>
                <c:pt idx="0">
                  <c:v>Chem-Exp (001)</c:v>
                </c:pt>
                <c:pt idx="1">
                  <c:v>Utility-Exp (002) - Heating</c:v>
                </c:pt>
                <c:pt idx="2">
                  <c:v>Utility-Exp (002) - Electricity</c:v>
                </c:pt>
                <c:pt idx="3">
                  <c:v>Plant Maintenance (001)</c:v>
                </c:pt>
                <c:pt idx="4">
                  <c:v>Plant Outages (002)</c:v>
                </c:pt>
                <c:pt idx="5">
                  <c:v>Plant Op. Costs (003)</c:v>
                </c:pt>
                <c:pt idx="6">
                  <c:v>Plant Admin Costs (004)</c:v>
                </c:pt>
                <c:pt idx="7">
                  <c:v>Labour-Costs (001)</c:v>
                </c:pt>
              </c:strCache>
            </c:strRef>
          </c:cat>
          <c:val>
            <c:numRef>
              <c:f>'Expenses Analysis'!$R$15:$R$22</c:f>
              <c:numCache>
                <c:formatCode>"$"#,##0.00;[Red]\-"$"#,##0.00</c:formatCode>
                <c:ptCount val="8"/>
                <c:pt idx="0">
                  <c:v>10125517.983652497</c:v>
                </c:pt>
                <c:pt idx="1">
                  <c:v>4720521.2044999981</c:v>
                </c:pt>
                <c:pt idx="2">
                  <c:v>7080781.8067499967</c:v>
                </c:pt>
                <c:pt idx="3">
                  <c:v>4863981.2092249971</c:v>
                </c:pt>
                <c:pt idx="4">
                  <c:v>3054127.7360249986</c:v>
                </c:pt>
                <c:pt idx="5">
                  <c:v>3450033.1832874976</c:v>
                </c:pt>
                <c:pt idx="6">
                  <c:v>2375432.6835749988</c:v>
                </c:pt>
                <c:pt idx="7">
                  <c:v>15553428.285312492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886-4827-8E2D-156DBDF730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7253215"/>
        <c:axId val="339906687"/>
      </c:barChart>
      <c:catAx>
        <c:axId val="1772532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906687"/>
        <c:crosses val="autoZero"/>
        <c:auto val="1"/>
        <c:lblAlgn val="ctr"/>
        <c:lblOffset val="100"/>
        <c:noMultiLvlLbl val="0"/>
      </c:catAx>
      <c:valAx>
        <c:axId val="339906687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72532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Surjek Expenses (Year-Ending June-14)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A2-4729-B9B2-336B2C7F2B6B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A2-4729-B9B2-336B2C7F2B6B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AA2-4729-B9B2-336B2C7F2B6B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AA2-4729-B9B2-336B2C7F2B6B}"/>
              </c:ext>
            </c:extLst>
          </c:dPt>
          <c:dPt>
            <c:idx val="5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0AA2-4729-B9B2-336B2C7F2B6B}"/>
              </c:ext>
            </c:extLst>
          </c:dPt>
          <c:dPt>
            <c:idx val="6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0AA2-4729-B9B2-336B2C7F2B6B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0AA2-4729-B9B2-336B2C7F2B6B}"/>
              </c:ext>
            </c:extLst>
          </c:dPt>
          <c:cat>
            <c:strRef>
              <c:f>'Expenses Analysis'!$D$25:$D$32</c:f>
              <c:strCache>
                <c:ptCount val="8"/>
                <c:pt idx="0">
                  <c:v>Chem-Exp (001)</c:v>
                </c:pt>
                <c:pt idx="1">
                  <c:v>Utility-Exp (002) - Heating</c:v>
                </c:pt>
                <c:pt idx="2">
                  <c:v>Utility-Exp (002) - Electricity</c:v>
                </c:pt>
                <c:pt idx="3">
                  <c:v>Plant Maintenance (001)</c:v>
                </c:pt>
                <c:pt idx="4">
                  <c:v>Plant Outages (002)</c:v>
                </c:pt>
                <c:pt idx="5">
                  <c:v>Plant Op. Costs (003)</c:v>
                </c:pt>
                <c:pt idx="6">
                  <c:v>Plant Admin Costs (004)</c:v>
                </c:pt>
                <c:pt idx="7">
                  <c:v>Labour-Costs (001)</c:v>
                </c:pt>
              </c:strCache>
            </c:strRef>
          </c:cat>
          <c:val>
            <c:numRef>
              <c:f>'Expenses Analysis'!$R$25:$R$32</c:f>
              <c:numCache>
                <c:formatCode>"$"#,##0.00;[Red]\-"$"#,##0.00</c:formatCode>
                <c:ptCount val="8"/>
                <c:pt idx="0">
                  <c:v>46326012.775156811</c:v>
                </c:pt>
                <c:pt idx="1">
                  <c:v>23163006.387578405</c:v>
                </c:pt>
                <c:pt idx="2">
                  <c:v>19302505.322982002</c:v>
                </c:pt>
                <c:pt idx="3">
                  <c:v>18221565.024895009</c:v>
                </c:pt>
                <c:pt idx="4">
                  <c:v>11461092.4195712</c:v>
                </c:pt>
                <c:pt idx="5">
                  <c:v>12135274.3266048</c:v>
                </c:pt>
                <c:pt idx="6">
                  <c:v>6573273.5935776001</c:v>
                </c:pt>
                <c:pt idx="7">
                  <c:v>42136369.189600006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0AA2-4729-B9B2-336B2C7F2B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43226767"/>
        <c:axId val="339913407"/>
      </c:barChart>
      <c:catAx>
        <c:axId val="3432267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9913407"/>
        <c:crosses val="autoZero"/>
        <c:auto val="1"/>
        <c:lblAlgn val="ctr"/>
        <c:lblOffset val="100"/>
        <c:noMultiLvlLbl val="0"/>
      </c:catAx>
      <c:valAx>
        <c:axId val="339913407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32267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6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2C4C2-2D36-4DCE-92DC-7F8FD612207D}" type="datetimeFigureOut">
              <a:rPr lang="en-AU" smtClean="0"/>
              <a:t>15/03/2023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3188" y="1143000"/>
            <a:ext cx="4111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A352E8-A3D8-466D-9C64-BEFAB9E6BDD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4567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A352E8-A3D8-466D-9C64-BEFAB9E6BDD7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1917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4196405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53" imgH="353" progId="TCLayout.ActiveDocument.1">
                  <p:embed/>
                </p:oleObj>
              </mc:Choice>
              <mc:Fallback>
                <p:oleObj name="think-cell Slide" r:id="rId4" imgW="353" imgH="353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Working Draft Text" hidden="1"/>
          <p:cNvSpPr txBox="1">
            <a:spLocks noChangeArrowheads="1"/>
          </p:cNvSpPr>
          <p:nvPr/>
        </p:nvSpPr>
        <p:spPr bwMode="ltGray">
          <a:xfrm>
            <a:off x="4030876" y="132157"/>
            <a:ext cx="881652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800" b="1" baseline="0" noProof="0" dirty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WORKING DRAFT</a:t>
            </a:r>
          </a:p>
        </p:txBody>
      </p:sp>
      <p:sp>
        <p:nvSpPr>
          <p:cNvPr id="7" name="Printed" hidden="1"/>
          <p:cNvSpPr txBox="1">
            <a:spLocks noChangeArrowheads="1"/>
          </p:cNvSpPr>
          <p:nvPr/>
        </p:nvSpPr>
        <p:spPr bwMode="ltGray">
          <a:xfrm>
            <a:off x="4030876" y="436846"/>
            <a:ext cx="2189702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800" baseline="0" noProof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Printed 2/27/2017 7:03 AM India Standard Time</a:t>
            </a:r>
            <a:endParaRPr lang="en-US" sz="800" baseline="0" noProof="0" dirty="0">
              <a:solidFill>
                <a:schemeClr val="tx1"/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Working Draft" hidden="1"/>
          <p:cNvSpPr txBox="1">
            <a:spLocks noChangeArrowheads="1"/>
          </p:cNvSpPr>
          <p:nvPr/>
        </p:nvSpPr>
        <p:spPr bwMode="ltGray">
          <a:xfrm>
            <a:off x="4030876" y="277771"/>
            <a:ext cx="2922275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AU" sz="800" baseline="0" noProof="0">
                <a:solidFill>
                  <a:schemeClr val="tx1"/>
                </a:solidFill>
                <a:latin typeface="+mn-lt"/>
                <a:ea typeface="Arial Unicode MS" pitchFamily="34" charset="-128"/>
                <a:cs typeface="Arial Unicode MS" pitchFamily="34" charset="-128"/>
              </a:rPr>
              <a:t>Last Modified 10/03/2017 4:54 PM W. Australia Standard Time</a:t>
            </a:r>
            <a:endParaRPr lang="en-US" sz="800" baseline="0" noProof="0" dirty="0">
              <a:solidFill>
                <a:schemeClr val="tx1"/>
              </a:solidFill>
              <a:latin typeface="+mn-lt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Document type" hidden="1"/>
          <p:cNvSpPr txBox="1">
            <a:spLocks noChangeArrowheads="1"/>
          </p:cNvSpPr>
          <p:nvPr/>
        </p:nvSpPr>
        <p:spPr bwMode="ltGray">
          <a:xfrm>
            <a:off x="4030876" y="5305595"/>
            <a:ext cx="4769712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t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1400" baseline="0" noProof="0" dirty="0">
                <a:solidFill>
                  <a:schemeClr val="tx1"/>
                </a:solidFill>
                <a:latin typeface="+mn-lt"/>
              </a:rPr>
              <a:t>Document type | Date</a:t>
            </a:r>
          </a:p>
        </p:txBody>
      </p:sp>
      <p:sp>
        <p:nvSpPr>
          <p:cNvPr id="19" name="doc id"/>
          <p:cNvSpPr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 defTabSz="895350"/>
            <a:endParaRPr lang="en-US" sz="800" baseline="0" noProof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3314" name="Rectangle 1026"/>
          <p:cNvSpPr>
            <a:spLocks noGrp="1" noChangeArrowheads="1"/>
          </p:cNvSpPr>
          <p:nvPr>
            <p:ph type="ctrTitle"/>
          </p:nvPr>
        </p:nvSpPr>
        <p:spPr bwMode="ltGray">
          <a:xfrm>
            <a:off x="4030876" y="650494"/>
            <a:ext cx="4769711" cy="984885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3200" b="0" baseline="0">
                <a:solidFill>
                  <a:schemeClr val="tx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3315" name="Rectangle 1027"/>
          <p:cNvSpPr>
            <a:spLocks noGrp="1" noChangeArrowheads="1"/>
          </p:cNvSpPr>
          <p:nvPr>
            <p:ph type="subTitle" idx="1"/>
          </p:nvPr>
        </p:nvSpPr>
        <p:spPr bwMode="ltGray">
          <a:xfrm>
            <a:off x="4030876" y="1887470"/>
            <a:ext cx="4769712" cy="215444"/>
          </a:xfrm>
        </p:spPr>
        <p:txBody>
          <a:bodyPr wrap="square">
            <a:spAutoFit/>
          </a:bodyPr>
          <a:lstStyle>
            <a:lvl1pPr>
              <a:defRPr sz="1400" cap="none" baseline="0">
                <a:solidFill>
                  <a:schemeClr val="tx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20" name="Rectangle 19"/>
          <p:cNvSpPr/>
          <p:nvPr userDrawn="1"/>
        </p:nvSpPr>
        <p:spPr bwMode="ltGray">
          <a:xfrm>
            <a:off x="3175" y="6233824"/>
            <a:ext cx="8958263" cy="487652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 bwMode="ltGray">
          <a:xfrm>
            <a:off x="0" y="6187568"/>
            <a:ext cx="8961438" cy="45719"/>
          </a:xfrm>
          <a:prstGeom prst="rect">
            <a:avLst/>
          </a:prstGeom>
          <a:solidFill>
            <a:schemeClr val="accent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65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2. Slide Title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>
                <a:latin typeface="+mj-lt"/>
                <a:ea typeface="Arial Unicode MS" pitchFamily="34" charset="-128"/>
                <a:cs typeface="Arial Unicode MS" pitchFamily="34" charset="-128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374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5.xml"/><Relationship Id="rId13" Type="http://schemas.openxmlformats.org/officeDocument/2006/relationships/tags" Target="../tags/tag10.xml"/><Relationship Id="rId18" Type="http://schemas.openxmlformats.org/officeDocument/2006/relationships/tags" Target="../tags/tag15.xml"/><Relationship Id="rId3" Type="http://schemas.openxmlformats.org/officeDocument/2006/relationships/theme" Target="../theme/theme1.xml"/><Relationship Id="rId21" Type="http://schemas.openxmlformats.org/officeDocument/2006/relationships/tags" Target="../tags/tag18.xml"/><Relationship Id="rId7" Type="http://schemas.openxmlformats.org/officeDocument/2006/relationships/tags" Target="../tags/tag4.xml"/><Relationship Id="rId12" Type="http://schemas.openxmlformats.org/officeDocument/2006/relationships/tags" Target="../tags/tag9.xml"/><Relationship Id="rId17" Type="http://schemas.openxmlformats.org/officeDocument/2006/relationships/tags" Target="../tags/tag1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3.xml"/><Relationship Id="rId20" Type="http://schemas.openxmlformats.org/officeDocument/2006/relationships/tags" Target="../tags/tag17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3.xml"/><Relationship Id="rId11" Type="http://schemas.openxmlformats.org/officeDocument/2006/relationships/tags" Target="../tags/tag8.xml"/><Relationship Id="rId24" Type="http://schemas.openxmlformats.org/officeDocument/2006/relationships/image" Target="../media/image1.emf"/><Relationship Id="rId5" Type="http://schemas.openxmlformats.org/officeDocument/2006/relationships/tags" Target="../tags/tag2.xml"/><Relationship Id="rId15" Type="http://schemas.openxmlformats.org/officeDocument/2006/relationships/tags" Target="../tags/tag12.xml"/><Relationship Id="rId23" Type="http://schemas.openxmlformats.org/officeDocument/2006/relationships/oleObject" Target="../embeddings/oleObject1.bin"/><Relationship Id="rId10" Type="http://schemas.openxmlformats.org/officeDocument/2006/relationships/tags" Target="../tags/tag7.xml"/><Relationship Id="rId19" Type="http://schemas.openxmlformats.org/officeDocument/2006/relationships/tags" Target="../tags/tag16.xml"/><Relationship Id="rId4" Type="http://schemas.openxmlformats.org/officeDocument/2006/relationships/tags" Target="../tags/tag1.xml"/><Relationship Id="rId9" Type="http://schemas.openxmlformats.org/officeDocument/2006/relationships/tags" Target="../tags/tag6.xml"/><Relationship Id="rId14" Type="http://schemas.openxmlformats.org/officeDocument/2006/relationships/tags" Target="../tags/tag11.xml"/><Relationship Id="rId22" Type="http://schemas.openxmlformats.org/officeDocument/2006/relationships/tags" Target="../tags/tag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2013237148"/>
              </p:ext>
            </p:ext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3" imgW="270" imgH="270" progId="TCLayout.ActiveDocument.1">
                  <p:embed/>
                </p:oleObj>
              </mc:Choice>
              <mc:Fallback>
                <p:oleObj name="think-cell Slide" r:id="rId2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3" name="doc id"/>
          <p:cNvSpPr>
            <a:spLocks noChangeArrowheads="1"/>
          </p:cNvSpPr>
          <p:nvPr/>
        </p:nvSpPr>
        <p:spPr bwMode="auto">
          <a:xfrm>
            <a:off x="8132763" y="36513"/>
            <a:ext cx="657225" cy="122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/>
          <a:p>
            <a:pPr algn="r" defTabSz="895350"/>
            <a:endParaRPr lang="en-US" sz="800" baseline="0" noProof="0" dirty="0">
              <a:solidFill>
                <a:schemeClr val="accent6"/>
              </a:solidFill>
              <a:latin typeface="+mn-lt"/>
              <a:ea typeface="+mn-ea"/>
            </a:endParaRPr>
          </a:p>
        </p:txBody>
      </p:sp>
      <p:sp>
        <p:nvSpPr>
          <p:cNvPr id="1034" name="Working Draft" hidden="1"/>
          <p:cNvSpPr txBox="1">
            <a:spLocks noChangeArrowheads="1"/>
          </p:cNvSpPr>
          <p:nvPr/>
        </p:nvSpPr>
        <p:spPr bwMode="auto">
          <a:xfrm rot="5400000">
            <a:off x="7799945" y="1940591"/>
            <a:ext cx="218329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AU" sz="600" baseline="0" noProof="0">
                <a:solidFill>
                  <a:schemeClr val="accent6"/>
                </a:solidFill>
                <a:latin typeface="+mn-lt"/>
                <a:ea typeface="+mn-ea"/>
              </a:rPr>
              <a:t>Last Modified 10/03/2017 4:54 PM W. Australia Standard Time</a:t>
            </a:r>
            <a:endParaRPr lang="en-US" baseline="0" noProof="0" dirty="0">
              <a:solidFill>
                <a:schemeClr val="accent6"/>
              </a:solidFill>
              <a:latin typeface="+mn-lt"/>
              <a:ea typeface="+mn-ea"/>
            </a:endParaRPr>
          </a:p>
        </p:txBody>
      </p:sp>
      <p:sp>
        <p:nvSpPr>
          <p:cNvPr id="1035" name="Printed" hidden="1"/>
          <p:cNvSpPr txBox="1">
            <a:spLocks noChangeArrowheads="1"/>
          </p:cNvSpPr>
          <p:nvPr/>
        </p:nvSpPr>
        <p:spPr bwMode="auto">
          <a:xfrm rot="5400000">
            <a:off x="8074057" y="4114417"/>
            <a:ext cx="1635063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600" baseline="0" noProof="0">
                <a:solidFill>
                  <a:schemeClr val="accent6"/>
                </a:solidFill>
                <a:latin typeface="+mn-lt"/>
                <a:ea typeface="+mn-ea"/>
              </a:rPr>
              <a:t>Printed 2/27/2017 7:03 AM India Standard Time</a:t>
            </a:r>
            <a:endParaRPr lang="en-US" baseline="0" noProof="0" dirty="0">
              <a:solidFill>
                <a:schemeClr val="accent6"/>
              </a:solidFill>
              <a:latin typeface="+mn-lt"/>
              <a:ea typeface="+mn-ea"/>
            </a:endParaRPr>
          </a:p>
        </p:txBody>
      </p:sp>
      <p:sp>
        <p:nvSpPr>
          <p:cNvPr id="1036" name="Rectangle 286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29657" y="2317778"/>
            <a:ext cx="4302125" cy="12311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9" name="Title Placeholder 2"/>
          <p:cNvSpPr>
            <a:spLocks noGrp="1" noChangeArrowheads="1"/>
          </p:cNvSpPr>
          <p:nvPr>
            <p:ph type="title"/>
          </p:nvPr>
        </p:nvSpPr>
        <p:spPr bwMode="auto">
          <a:xfrm>
            <a:off x="171451" y="185145"/>
            <a:ext cx="861853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0" name="1. On-page tracker" hidden="1"/>
          <p:cNvSpPr>
            <a:spLocks noChangeArrowheads="1"/>
          </p:cNvSpPr>
          <p:nvPr/>
        </p:nvSpPr>
        <p:spPr bwMode="auto">
          <a:xfrm>
            <a:off x="171450" y="35048"/>
            <a:ext cx="490519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sz="800" baseline="0" noProof="0" dirty="0">
                <a:solidFill>
                  <a:srgbClr val="808080"/>
                </a:solidFill>
                <a:latin typeface="+mn-lt"/>
                <a:ea typeface="+mj-ea"/>
              </a:rPr>
              <a:t>TRACKER</a:t>
            </a:r>
          </a:p>
        </p:txBody>
      </p:sp>
      <p:sp>
        <p:nvSpPr>
          <p:cNvPr id="11" name="3. Unit of measure" hidden="1"/>
          <p:cNvSpPr txBox="1">
            <a:spLocks noChangeArrowheads="1"/>
          </p:cNvSpPr>
          <p:nvPr/>
        </p:nvSpPr>
        <p:spPr bwMode="auto">
          <a:xfrm>
            <a:off x="171450" y="519908"/>
            <a:ext cx="8618537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defTabSz="8953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447675" defTabSz="8953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895350" defTabSz="8953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344613" defTabSz="8953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600" baseline="0" noProof="0" dirty="0">
                <a:solidFill>
                  <a:srgbClr val="808080"/>
                </a:solidFill>
                <a:latin typeface="+mn-lt"/>
              </a:rPr>
              <a:t>Unit of measure</a:t>
            </a:r>
          </a:p>
        </p:txBody>
      </p:sp>
      <p:grpSp>
        <p:nvGrpSpPr>
          <p:cNvPr id="15" name="ACET" hidden="1"/>
          <p:cNvGrpSpPr>
            <a:grpSpLocks/>
          </p:cNvGrpSpPr>
          <p:nvPr/>
        </p:nvGrpSpPr>
        <p:grpSpPr bwMode="auto">
          <a:xfrm>
            <a:off x="2329657" y="1747865"/>
            <a:ext cx="4302125" cy="508000"/>
            <a:chOff x="915" y="710"/>
            <a:chExt cx="2686" cy="320"/>
          </a:xfrm>
        </p:grpSpPr>
        <p:cxnSp>
          <p:nvCxnSpPr>
            <p:cNvPr id="16" name="AutoShape 249"/>
            <p:cNvCxnSpPr>
              <a:cxnSpLocks noChangeShapeType="1"/>
              <a:stCxn id="17" idx="4"/>
              <a:endCxn id="17" idx="6"/>
            </p:cNvCxnSpPr>
            <p:nvPr/>
          </p:nvCxnSpPr>
          <p:spPr bwMode="auto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7" name="AutoShape 250"/>
            <p:cNvSpPr>
              <a:spLocks noChangeArrowheads="1"/>
            </p:cNvSpPr>
            <p:nvPr/>
          </p:nvSpPr>
          <p:spPr bwMode="auto">
            <a:xfrm>
              <a:off x="915" y="710"/>
              <a:ext cx="2686" cy="320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18288" anchor="b">
              <a:spAutoFit/>
            </a:bodyPr>
            <a:lstStyle/>
            <a:p>
              <a:r>
                <a:rPr lang="en-US" b="1" baseline="0" noProof="0" dirty="0">
                  <a:latin typeface="+mn-lt"/>
                  <a:ea typeface="+mn-ea"/>
                </a:rPr>
                <a:t>Title</a:t>
              </a:r>
            </a:p>
            <a:p>
              <a:r>
                <a:rPr lang="en-US" baseline="0" noProof="0" dirty="0">
                  <a:solidFill>
                    <a:srgbClr val="808080"/>
                  </a:solidFill>
                  <a:latin typeface="+mn-lt"/>
                  <a:ea typeface="+mn-ea"/>
                </a:rPr>
                <a:t>Unit of measure</a:t>
              </a:r>
            </a:p>
          </p:txBody>
        </p:sp>
      </p:grpSp>
      <p:grpSp>
        <p:nvGrpSpPr>
          <p:cNvPr id="18" name="LegendBoxes" hidden="1"/>
          <p:cNvGrpSpPr>
            <a:grpSpLocks/>
          </p:cNvGrpSpPr>
          <p:nvPr/>
        </p:nvGrpSpPr>
        <p:grpSpPr bwMode="auto">
          <a:xfrm>
            <a:off x="8026400" y="237755"/>
            <a:ext cx="763588" cy="996951"/>
            <a:chOff x="4936" y="176"/>
            <a:chExt cx="481" cy="628"/>
          </a:xfrm>
        </p:grpSpPr>
        <p:sp>
          <p:nvSpPr>
            <p:cNvPr id="20" name="Legend1"/>
            <p:cNvSpPr>
              <a:spLocks noChangeArrowheads="1"/>
            </p:cNvSpPr>
            <p:nvPr/>
          </p:nvSpPr>
          <p:spPr bwMode="auto">
            <a:xfrm>
              <a:off x="5096" y="176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21" name="LegendRectangle1"/>
            <p:cNvSpPr>
              <a:spLocks noChangeArrowheads="1"/>
            </p:cNvSpPr>
            <p:nvPr/>
          </p:nvSpPr>
          <p:spPr bwMode="auto">
            <a:xfrm>
              <a:off x="4936" y="183"/>
              <a:ext cx="104" cy="101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+mn-lt"/>
              </a:endParaRPr>
            </a:p>
          </p:txBody>
        </p:sp>
        <p:sp>
          <p:nvSpPr>
            <p:cNvPr id="22" name="Legend2"/>
            <p:cNvSpPr>
              <a:spLocks noChangeArrowheads="1"/>
            </p:cNvSpPr>
            <p:nvPr/>
          </p:nvSpPr>
          <p:spPr bwMode="auto">
            <a:xfrm>
              <a:off x="5096" y="346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23" name="LegendRectangle2"/>
            <p:cNvSpPr>
              <a:spLocks noChangeArrowheads="1"/>
            </p:cNvSpPr>
            <p:nvPr/>
          </p:nvSpPr>
          <p:spPr bwMode="auto">
            <a:xfrm>
              <a:off x="4936" y="353"/>
              <a:ext cx="104" cy="101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+mn-lt"/>
              </a:endParaRPr>
            </a:p>
          </p:txBody>
        </p:sp>
        <p:sp>
          <p:nvSpPr>
            <p:cNvPr id="24" name="Legend3"/>
            <p:cNvSpPr>
              <a:spLocks noChangeArrowheads="1"/>
            </p:cNvSpPr>
            <p:nvPr/>
          </p:nvSpPr>
          <p:spPr bwMode="auto">
            <a:xfrm>
              <a:off x="5096" y="517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25" name="LegendRectangle3"/>
            <p:cNvSpPr>
              <a:spLocks noChangeArrowheads="1"/>
            </p:cNvSpPr>
            <p:nvPr/>
          </p:nvSpPr>
          <p:spPr bwMode="auto">
            <a:xfrm>
              <a:off x="4936" y="524"/>
              <a:ext cx="104" cy="101"/>
            </a:xfrm>
            <a:prstGeom prst="rect">
              <a:avLst/>
            </a:prstGeom>
            <a:solidFill>
              <a:schemeClr val="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+mn-lt"/>
              </a:endParaRPr>
            </a:p>
          </p:txBody>
        </p:sp>
        <p:sp>
          <p:nvSpPr>
            <p:cNvPr id="26" name="Legend4"/>
            <p:cNvSpPr>
              <a:spLocks noChangeArrowheads="1"/>
            </p:cNvSpPr>
            <p:nvPr/>
          </p:nvSpPr>
          <p:spPr bwMode="auto">
            <a:xfrm>
              <a:off x="5096" y="688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27" name="LegendRectangle4"/>
            <p:cNvSpPr>
              <a:spLocks noChangeArrowheads="1"/>
            </p:cNvSpPr>
            <p:nvPr/>
          </p:nvSpPr>
          <p:spPr bwMode="auto">
            <a:xfrm>
              <a:off x="4936" y="695"/>
              <a:ext cx="104" cy="101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200">
                <a:latin typeface="+mn-lt"/>
              </a:endParaRPr>
            </a:p>
          </p:txBody>
        </p:sp>
      </p:grpSp>
      <p:grpSp>
        <p:nvGrpSpPr>
          <p:cNvPr id="28" name="LegendLines" hidden="1"/>
          <p:cNvGrpSpPr>
            <a:grpSpLocks/>
          </p:cNvGrpSpPr>
          <p:nvPr/>
        </p:nvGrpSpPr>
        <p:grpSpPr bwMode="auto">
          <a:xfrm>
            <a:off x="7718425" y="237755"/>
            <a:ext cx="1071563" cy="730251"/>
            <a:chOff x="4750" y="176"/>
            <a:chExt cx="675" cy="460"/>
          </a:xfrm>
        </p:grpSpPr>
        <p:sp>
          <p:nvSpPr>
            <p:cNvPr id="29" name="LineLegend1"/>
            <p:cNvSpPr>
              <a:spLocks noChangeShapeType="1"/>
            </p:cNvSpPr>
            <p:nvPr/>
          </p:nvSpPr>
          <p:spPr bwMode="auto">
            <a:xfrm>
              <a:off x="4750" y="233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00">
                <a:latin typeface="+mn-lt"/>
              </a:endParaRPr>
            </a:p>
          </p:txBody>
        </p:sp>
        <p:sp>
          <p:nvSpPr>
            <p:cNvPr id="30" name="LineLegend2"/>
            <p:cNvSpPr>
              <a:spLocks noChangeShapeType="1"/>
            </p:cNvSpPr>
            <p:nvPr/>
          </p:nvSpPr>
          <p:spPr bwMode="auto">
            <a:xfrm>
              <a:off x="4750" y="402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00">
                <a:latin typeface="+mn-lt"/>
              </a:endParaRPr>
            </a:p>
          </p:txBody>
        </p:sp>
        <p:sp>
          <p:nvSpPr>
            <p:cNvPr id="31" name="LineLegend3"/>
            <p:cNvSpPr>
              <a:spLocks noChangeShapeType="1"/>
            </p:cNvSpPr>
            <p:nvPr/>
          </p:nvSpPr>
          <p:spPr bwMode="auto">
            <a:xfrm>
              <a:off x="4750" y="577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200">
                <a:latin typeface="+mn-lt"/>
              </a:endParaRPr>
            </a:p>
          </p:txBody>
        </p:sp>
        <p:sp>
          <p:nvSpPr>
            <p:cNvPr id="32" name="Legend1"/>
            <p:cNvSpPr>
              <a:spLocks noChangeArrowheads="1"/>
            </p:cNvSpPr>
            <p:nvPr/>
          </p:nvSpPr>
          <p:spPr bwMode="auto">
            <a:xfrm>
              <a:off x="5104" y="176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33" name="Legend2"/>
            <p:cNvSpPr>
              <a:spLocks noChangeArrowheads="1"/>
            </p:cNvSpPr>
            <p:nvPr/>
          </p:nvSpPr>
          <p:spPr bwMode="auto">
            <a:xfrm>
              <a:off x="5104" y="344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34" name="Legend3"/>
            <p:cNvSpPr>
              <a:spLocks noChangeArrowheads="1"/>
            </p:cNvSpPr>
            <p:nvPr/>
          </p:nvSpPr>
          <p:spPr bwMode="auto">
            <a:xfrm>
              <a:off x="5104" y="520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</p:grpSp>
      <p:grpSp>
        <p:nvGrpSpPr>
          <p:cNvPr id="35" name="McK Sticker" hidden="1"/>
          <p:cNvGrpSpPr/>
          <p:nvPr/>
        </p:nvGrpSpPr>
        <p:grpSpPr bwMode="auto">
          <a:xfrm>
            <a:off x="8064982" y="237755"/>
            <a:ext cx="725006" cy="150811"/>
            <a:chOff x="8015769" y="285750"/>
            <a:chExt cx="725006" cy="150811"/>
          </a:xfrm>
        </p:grpSpPr>
        <p:sp>
          <p:nvSpPr>
            <p:cNvPr id="36" name="StickerRectangle"/>
            <p:cNvSpPr>
              <a:spLocks noChangeArrowheads="1"/>
            </p:cNvSpPr>
            <p:nvPr/>
          </p:nvSpPr>
          <p:spPr bwMode="auto">
            <a:xfrm>
              <a:off x="8015769" y="285750"/>
              <a:ext cx="725006" cy="150811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27432" tIns="0" rIns="0" bIns="27432">
              <a:spAutoFit/>
            </a:bodyPr>
            <a:lstStyle/>
            <a:p>
              <a:pPr algn="r" defTabSz="895350">
                <a:buClr>
                  <a:schemeClr val="tx2"/>
                </a:buClr>
              </a:pPr>
              <a:r>
                <a:rPr lang="en-US" sz="800" dirty="0">
                  <a:solidFill>
                    <a:srgbClr val="808080"/>
                  </a:solidFill>
                  <a:latin typeface="+mn-lt"/>
                </a:rPr>
                <a:t>PRELIMINARY</a:t>
              </a:r>
            </a:p>
          </p:txBody>
        </p:sp>
        <p:cxnSp>
          <p:nvCxnSpPr>
            <p:cNvPr id="37" name="AutoShape 31"/>
            <p:cNvCxnSpPr>
              <a:cxnSpLocks noChangeShapeType="1"/>
              <a:stCxn id="36" idx="2"/>
              <a:endCxn id="36" idx="4"/>
            </p:cNvCxnSpPr>
            <p:nvPr/>
          </p:nvCxnSpPr>
          <p:spPr bwMode="auto">
            <a:xfrm>
              <a:off x="8015769" y="285750"/>
              <a:ext cx="0" cy="150811"/>
            </a:xfrm>
            <a:prstGeom prst="straightConnector1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8" name="AutoShape 32"/>
            <p:cNvCxnSpPr>
              <a:cxnSpLocks noChangeShapeType="1"/>
              <a:stCxn id="36" idx="4"/>
              <a:endCxn id="36" idx="6"/>
            </p:cNvCxnSpPr>
            <p:nvPr/>
          </p:nvCxnSpPr>
          <p:spPr bwMode="auto">
            <a:xfrm>
              <a:off x="8015769" y="436561"/>
              <a:ext cx="725006" cy="0"/>
            </a:xfrm>
            <a:prstGeom prst="straightConnector1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3" name="Slide Number"/>
          <p:cNvSpPr txBox="1">
            <a:spLocks/>
          </p:cNvSpPr>
          <p:nvPr/>
        </p:nvSpPr>
        <p:spPr bwMode="auto">
          <a:xfrm>
            <a:off x="8664954" y="6462552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b" anchorCtr="0">
            <a:spAutoFit/>
          </a:bodyPr>
          <a:lstStyle>
            <a:defPPr>
              <a:defRPr lang="en-US"/>
            </a:defPPr>
            <a:lvl1pPr>
              <a:defRPr sz="1000" baseline="0">
                <a:latin typeface="+mn-lt"/>
              </a:defRPr>
            </a:lvl1pPr>
          </a:lstStyle>
          <a:p>
            <a:pPr lvl="0" algn="r"/>
            <a:fld id="{42C328C1-A84F-4A39-A664-DBA00541A8C6}" type="slidenum">
              <a:rPr lang="en-US" sz="800" smtClean="0">
                <a:solidFill>
                  <a:schemeClr val="tx1"/>
                </a:solidFill>
              </a:rPr>
              <a:pPr lvl="0" algn="r"/>
              <a:t>‹#›</a:t>
            </a:fld>
            <a:endParaRPr lang="en-US" sz="800" dirty="0">
              <a:solidFill>
                <a:schemeClr val="tx1"/>
              </a:solidFill>
            </a:endParaRPr>
          </a:p>
        </p:txBody>
      </p:sp>
      <p:grpSp>
        <p:nvGrpSpPr>
          <p:cNvPr id="64" name="Moon" hidden="1"/>
          <p:cNvGrpSpPr>
            <a:grpSpLocks noChangeAspect="1"/>
          </p:cNvGrpSpPr>
          <p:nvPr>
            <p:custDataLst>
              <p:tags r:id="rId5"/>
            </p:custDataLst>
          </p:nvPr>
        </p:nvGrpSpPr>
        <p:grpSpPr bwMode="auto">
          <a:xfrm>
            <a:off x="7170608" y="764013"/>
            <a:ext cx="254000" cy="254000"/>
            <a:chOff x="1600" y="1600"/>
            <a:chExt cx="160" cy="160"/>
          </a:xfrm>
        </p:grpSpPr>
        <p:sp>
          <p:nvSpPr>
            <p:cNvPr id="65" name="Oval 90"/>
            <p:cNvSpPr>
              <a:spLocks noChangeAspect="1" noChangeArrowheads="1"/>
            </p:cNvSpPr>
            <p:nvPr>
              <p:custDataLst>
                <p:tags r:id="rId21"/>
              </p:custDataLst>
            </p:nvPr>
          </p:nvSpPr>
          <p:spPr bwMode="auto">
            <a:xfrm>
              <a:off x="1600" y="1600"/>
              <a:ext cx="160" cy="16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6" name="Arc 91"/>
            <p:cNvSpPr>
              <a:spLocks noChangeAspect="1"/>
            </p:cNvSpPr>
            <p:nvPr>
              <p:custDataLst>
                <p:tags r:id="rId22"/>
              </p:custDataLst>
            </p:nvPr>
          </p:nvSpPr>
          <p:spPr bwMode="auto">
            <a:xfrm>
              <a:off x="1600" y="1600"/>
              <a:ext cx="160" cy="160"/>
            </a:xfrm>
            <a:prstGeom prst="arc">
              <a:avLst/>
            </a:prstGeom>
            <a:solidFill>
              <a:schemeClr val="accent3"/>
            </a:solidFill>
            <a:ln w="9525">
              <a:solidFill>
                <a:schemeClr val="accent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7" name="LegendMoons" hidden="1"/>
          <p:cNvGrpSpPr/>
          <p:nvPr/>
        </p:nvGrpSpPr>
        <p:grpSpPr bwMode="auto">
          <a:xfrm>
            <a:off x="7959558" y="237755"/>
            <a:ext cx="830430" cy="1306516"/>
            <a:chOff x="5428012" y="273840"/>
            <a:chExt cx="830430" cy="1306516"/>
          </a:xfrm>
        </p:grpSpPr>
        <p:sp>
          <p:nvSpPr>
            <p:cNvPr id="68" name="Legend1"/>
            <p:cNvSpPr>
              <a:spLocks noChangeArrowheads="1"/>
            </p:cNvSpPr>
            <p:nvPr/>
          </p:nvSpPr>
          <p:spPr bwMode="auto">
            <a:xfrm>
              <a:off x="5748687" y="286540"/>
              <a:ext cx="509755" cy="184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dirty="0">
                  <a:latin typeface="+mn-lt"/>
                </a:rPr>
                <a:t>Legend</a:t>
              </a:r>
            </a:p>
          </p:txBody>
        </p:sp>
        <p:sp>
          <p:nvSpPr>
            <p:cNvPr id="69" name="Legend2"/>
            <p:cNvSpPr>
              <a:spLocks noChangeArrowheads="1"/>
            </p:cNvSpPr>
            <p:nvPr/>
          </p:nvSpPr>
          <p:spPr bwMode="auto">
            <a:xfrm>
              <a:off x="5748687" y="561178"/>
              <a:ext cx="509755" cy="184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dirty="0">
                  <a:latin typeface="+mn-lt"/>
                </a:rPr>
                <a:t>Legend</a:t>
              </a:r>
            </a:p>
          </p:txBody>
        </p:sp>
        <p:sp>
          <p:nvSpPr>
            <p:cNvPr id="70" name="Legend3"/>
            <p:cNvSpPr>
              <a:spLocks noChangeArrowheads="1"/>
            </p:cNvSpPr>
            <p:nvPr/>
          </p:nvSpPr>
          <p:spPr bwMode="auto">
            <a:xfrm>
              <a:off x="5748687" y="835817"/>
              <a:ext cx="509755" cy="184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dirty="0">
                  <a:latin typeface="+mn-lt"/>
                </a:rPr>
                <a:t>Legend</a:t>
              </a:r>
            </a:p>
          </p:txBody>
        </p:sp>
        <p:sp>
          <p:nvSpPr>
            <p:cNvPr id="71" name="Legend4"/>
            <p:cNvSpPr>
              <a:spLocks noChangeArrowheads="1"/>
            </p:cNvSpPr>
            <p:nvPr/>
          </p:nvSpPr>
          <p:spPr bwMode="auto">
            <a:xfrm>
              <a:off x="5748687" y="1107280"/>
              <a:ext cx="509755" cy="184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72" name="Legend5"/>
            <p:cNvSpPr>
              <a:spLocks noChangeArrowheads="1"/>
            </p:cNvSpPr>
            <p:nvPr/>
          </p:nvSpPr>
          <p:spPr bwMode="auto">
            <a:xfrm>
              <a:off x="5748687" y="1383505"/>
              <a:ext cx="509755" cy="1846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dirty="0">
                  <a:latin typeface="+mn-lt"/>
                </a:rPr>
                <a:t>Legend</a:t>
              </a:r>
            </a:p>
          </p:txBody>
        </p:sp>
        <p:grpSp>
          <p:nvGrpSpPr>
            <p:cNvPr id="73" name="MoonLegend1"/>
            <p:cNvGrpSpPr>
              <a:grpSpLocks noChangeAspect="1"/>
            </p:cNvGrpSpPr>
            <p:nvPr userDrawn="1">
              <p:custDataLst>
                <p:tags r:id="rId6"/>
              </p:custDataLst>
            </p:nvPr>
          </p:nvGrpSpPr>
          <p:grpSpPr bwMode="auto">
            <a:xfrm>
              <a:off x="5428012" y="273840"/>
              <a:ext cx="209550" cy="209551"/>
              <a:chOff x="1694" y="2044"/>
              <a:chExt cx="160" cy="160"/>
            </a:xfrm>
          </p:grpSpPr>
          <p:sp>
            <p:nvSpPr>
              <p:cNvPr id="86" name="Oval 41"/>
              <p:cNvSpPr>
                <a:spLocks noChangeAspect="1"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  <p:sp>
            <p:nvSpPr>
              <p:cNvPr id="87" name="Arc 42"/>
              <p:cNvSpPr>
                <a:spLocks noChangeAspect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3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</p:grpSp>
        <p:grpSp>
          <p:nvGrpSpPr>
            <p:cNvPr id="74" name="MoonLegend2"/>
            <p:cNvGrpSpPr>
              <a:grpSpLocks noChangeAspect="1"/>
            </p:cNvGrpSpPr>
            <p:nvPr userDrawn="1">
              <p:custDataLst>
                <p:tags r:id="rId7"/>
              </p:custDataLst>
            </p:nvPr>
          </p:nvGrpSpPr>
          <p:grpSpPr bwMode="auto">
            <a:xfrm>
              <a:off x="5428012" y="548081"/>
              <a:ext cx="209550" cy="209551"/>
              <a:chOff x="1694" y="2044"/>
              <a:chExt cx="160" cy="160"/>
            </a:xfrm>
          </p:grpSpPr>
          <p:sp>
            <p:nvSpPr>
              <p:cNvPr id="84" name="Oval 41"/>
              <p:cNvSpPr>
                <a:spLocks noChangeAspect="1"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  <p:sp>
            <p:nvSpPr>
              <p:cNvPr id="85" name="Arc 42"/>
              <p:cNvSpPr>
                <a:spLocks noChangeAspect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/>
              </a:prstGeom>
              <a:solidFill>
                <a:schemeClr val="accent3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</p:grpSp>
        <p:grpSp>
          <p:nvGrpSpPr>
            <p:cNvPr id="75" name="MoonLegend3"/>
            <p:cNvGrpSpPr>
              <a:grpSpLocks noChangeAspect="1"/>
            </p:cNvGrpSpPr>
            <p:nvPr userDrawn="1">
              <p:custDataLst>
                <p:tags r:id="rId8"/>
              </p:custDataLst>
            </p:nvPr>
          </p:nvGrpSpPr>
          <p:grpSpPr bwMode="auto">
            <a:xfrm>
              <a:off x="5428012" y="822322"/>
              <a:ext cx="209550" cy="209551"/>
              <a:chOff x="1694" y="2044"/>
              <a:chExt cx="160" cy="160"/>
            </a:xfrm>
          </p:grpSpPr>
          <p:sp>
            <p:nvSpPr>
              <p:cNvPr id="82" name="Oval 41"/>
              <p:cNvSpPr>
                <a:spLocks noChangeAspect="1" noChangeArrowhead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  <p:sp>
            <p:nvSpPr>
              <p:cNvPr id="83" name="Arc 42"/>
              <p:cNvSpPr>
                <a:spLocks noChangeAspect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accent3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</p:grpSp>
        <p:grpSp>
          <p:nvGrpSpPr>
            <p:cNvPr id="76" name="MoonLegend4"/>
            <p:cNvGrpSpPr>
              <a:grpSpLocks noChangeAspect="1"/>
            </p:cNvGrpSpPr>
            <p:nvPr userDrawn="1">
              <p:custDataLst>
                <p:tags r:id="rId9"/>
              </p:custDataLst>
            </p:nvPr>
          </p:nvGrpSpPr>
          <p:grpSpPr bwMode="auto">
            <a:xfrm>
              <a:off x="5428012" y="1096563"/>
              <a:ext cx="209550" cy="209551"/>
              <a:chOff x="1694" y="2044"/>
              <a:chExt cx="160" cy="160"/>
            </a:xfrm>
          </p:grpSpPr>
          <p:sp>
            <p:nvSpPr>
              <p:cNvPr id="80" name="Oval 41"/>
              <p:cNvSpPr>
                <a:spLocks noChangeAspect="1"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  <p:sp>
            <p:nvSpPr>
              <p:cNvPr id="81" name="Arc 42"/>
              <p:cNvSpPr>
                <a:spLocks noChangeAspect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accent3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</p:grpSp>
        <p:grpSp>
          <p:nvGrpSpPr>
            <p:cNvPr id="77" name="MoonLegend5"/>
            <p:cNvGrpSpPr>
              <a:grpSpLocks noChangeAspect="1"/>
            </p:cNvGrpSpPr>
            <p:nvPr userDrawn="1">
              <p:custDataLst>
                <p:tags r:id="rId10"/>
              </p:custDataLst>
            </p:nvPr>
          </p:nvGrpSpPr>
          <p:grpSpPr bwMode="auto">
            <a:xfrm>
              <a:off x="5428012" y="1370805"/>
              <a:ext cx="209550" cy="209551"/>
              <a:chOff x="1694" y="2044"/>
              <a:chExt cx="160" cy="160"/>
            </a:xfrm>
          </p:grpSpPr>
          <p:sp>
            <p:nvSpPr>
              <p:cNvPr id="78" name="Oval 41"/>
              <p:cNvSpPr>
                <a:spLocks noChangeAspect="1"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  <p:sp>
            <p:nvSpPr>
              <p:cNvPr id="79" name="Arc 42"/>
              <p:cNvSpPr>
                <a:spLocks noChangeAspect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accent3"/>
              </a:solidFill>
              <a:ln w="9525">
                <a:solidFill>
                  <a:schemeClr val="accent6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1200">
                  <a:latin typeface="+mn-lt"/>
                </a:endParaRPr>
              </a:p>
            </p:txBody>
          </p:sp>
        </p:grpSp>
      </p:grpSp>
      <p:grpSp>
        <p:nvGrpSpPr>
          <p:cNvPr id="3" name="Slide Elements" hidden="1"/>
          <p:cNvGrpSpPr/>
          <p:nvPr/>
        </p:nvGrpSpPr>
        <p:grpSpPr bwMode="auto">
          <a:xfrm>
            <a:off x="171450" y="6276179"/>
            <a:ext cx="7277099" cy="309484"/>
            <a:chOff x="171451" y="6321899"/>
            <a:chExt cx="7200000" cy="309484"/>
          </a:xfrm>
        </p:grpSpPr>
        <p:sp>
          <p:nvSpPr>
            <p:cNvPr id="89" name="4. Footnote"/>
            <p:cNvSpPr txBox="1">
              <a:spLocks noChangeArrowheads="1"/>
            </p:cNvSpPr>
            <p:nvPr/>
          </p:nvSpPr>
          <p:spPr bwMode="auto">
            <a:xfrm>
              <a:off x="171451" y="6321899"/>
              <a:ext cx="7200000" cy="1231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b">
              <a:spAutoFit/>
            </a:bodyPr>
            <a:lstStyle>
              <a:lvl1pPr marL="104775" indent="-1047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1pPr>
              <a:lvl2pPr marL="1031875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2pPr>
              <a:lvl3pPr marL="1217613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3pPr>
              <a:lvl4pPr marL="140493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4pPr>
              <a:lvl5pPr marL="1792288" defTabSz="895350">
                <a:defRPr lang="x-none" sz="2400">
                  <a:solidFill>
                    <a:schemeClr val="tx1"/>
                  </a:solidFill>
                  <a:latin typeface="Arial" charset="0"/>
                </a:defRPr>
              </a:lvl5pPr>
              <a:lvl6pPr marL="22494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6pPr>
              <a:lvl7pPr marL="27066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7pPr>
              <a:lvl8pPr marL="31638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8pPr>
              <a:lvl9pPr marL="3621088" defTabSz="895350" fontAlgn="base">
                <a:spcBef>
                  <a:spcPct val="0"/>
                </a:spcBef>
                <a:spcAft>
                  <a:spcPct val="0"/>
                </a:spcAft>
                <a:defRPr lang="x-none" sz="2400"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85725" indent="-85725">
                <a:defRPr lang="x-none"/>
              </a:pPr>
              <a:r>
                <a:rPr lang="x-none" sz="800" baseline="0" dirty="0">
                  <a:solidFill>
                    <a:schemeClr val="tx1"/>
                  </a:solidFill>
                  <a:latin typeface="+mn-lt"/>
                  <a:ea typeface="+mn-ea"/>
                </a:rPr>
                <a:t>1 Footnote</a:t>
              </a:r>
            </a:p>
          </p:txBody>
        </p:sp>
        <p:sp>
          <p:nvSpPr>
            <p:cNvPr id="90" name="5. Source"/>
            <p:cNvSpPr>
              <a:spLocks noChangeArrowheads="1"/>
            </p:cNvSpPr>
            <p:nvPr/>
          </p:nvSpPr>
          <p:spPr bwMode="auto">
            <a:xfrm>
              <a:off x="171451" y="6508272"/>
              <a:ext cx="7200000" cy="12311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0" anchor="b">
              <a:spAutoFit/>
            </a:bodyPr>
            <a:lstStyle/>
            <a:p>
              <a:pPr marL="409575" indent="-409575" defTabSz="895350">
                <a:tabLst>
                  <a:tab pos="409575" algn="l"/>
                </a:tabLst>
              </a:pPr>
              <a:r>
                <a:rPr lang="x-none" sz="800" baseline="0" dirty="0">
                  <a:solidFill>
                    <a:schemeClr val="tx1"/>
                  </a:solidFill>
                  <a:latin typeface="+mn-lt"/>
                  <a:ea typeface="+mn-ea"/>
                </a:rPr>
                <a:t>Source : Source</a:t>
              </a:r>
            </a:p>
          </p:txBody>
        </p:sp>
      </p:grpSp>
      <p:sp>
        <p:nvSpPr>
          <p:cNvPr id="62" name="Rectangle 61"/>
          <p:cNvSpPr/>
          <p:nvPr/>
        </p:nvSpPr>
        <p:spPr bwMode="auto">
          <a:xfrm>
            <a:off x="0" y="6674787"/>
            <a:ext cx="8961438" cy="45719"/>
          </a:xfrm>
          <a:prstGeom prst="rect">
            <a:avLst/>
          </a:prstGeom>
          <a:solidFill>
            <a:schemeClr val="accent5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404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ftr="0" dt="0"/>
  <p:txStyles>
    <p:titleStyle>
      <a:lvl1pPr algn="l" defTabSz="895350" rtl="0" eaLnBrk="1" fontAlgn="base" hangingPunct="1">
        <a:spcBef>
          <a:spcPct val="0"/>
        </a:spcBef>
        <a:spcAft>
          <a:spcPct val="0"/>
        </a:spcAft>
        <a:tabLst>
          <a:tab pos="269875" algn="l"/>
        </a:tabLst>
        <a:defRPr sz="2000" b="0" baseline="0">
          <a:solidFill>
            <a:schemeClr val="accent3"/>
          </a:solidFill>
          <a:latin typeface="+mj-lt"/>
          <a:ea typeface="Arial Unicode MS" pitchFamily="34" charset="-128"/>
          <a:cs typeface="Arial Unicode MS" pitchFamily="34" charset="-128"/>
        </a:defRPr>
      </a:lvl1pPr>
      <a:lvl2pPr algn="l" defTabSz="895350" rtl="0" eaLnBrk="1" fontAlgn="base" hangingPunct="1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</a:defRPr>
      </a:lvl2pPr>
      <a:lvl3pPr algn="l" defTabSz="895350" rtl="0" eaLnBrk="1" fontAlgn="base" hangingPunct="1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</a:defRPr>
      </a:lvl3pPr>
      <a:lvl4pPr algn="l" defTabSz="895350" rtl="0" eaLnBrk="1" fontAlgn="base" hangingPunct="1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</a:defRPr>
      </a:lvl4pPr>
      <a:lvl5pPr algn="l" defTabSz="895350" rtl="0" eaLnBrk="1" fontAlgn="base" hangingPunct="1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</a:defRPr>
      </a:lvl5pPr>
      <a:lvl6pPr marL="457200" algn="l" defTabSz="895350" rtl="0" eaLnBrk="1" fontAlgn="base" hangingPunct="1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</a:defRPr>
      </a:lvl6pPr>
      <a:lvl7pPr marL="914400" algn="l" defTabSz="895350" rtl="0" eaLnBrk="1" fontAlgn="base" hangingPunct="1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</a:defRPr>
      </a:lvl7pPr>
      <a:lvl8pPr marL="1371600" algn="l" defTabSz="895350" rtl="0" eaLnBrk="1" fontAlgn="base" hangingPunct="1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</a:defRPr>
      </a:lvl8pPr>
      <a:lvl9pPr marL="1828800" algn="l" defTabSz="895350" rtl="0" eaLnBrk="1" fontAlgn="base" hangingPunct="1">
        <a:spcBef>
          <a:spcPct val="0"/>
        </a:spcBef>
        <a:spcAft>
          <a:spcPct val="0"/>
        </a:spcAft>
        <a:defRPr sz="1900" b="1">
          <a:solidFill>
            <a:schemeClr val="tx2"/>
          </a:solidFill>
          <a:latin typeface="Arial" charset="0"/>
        </a:defRPr>
      </a:lvl9pPr>
    </p:titleStyle>
    <p:bodyStyle>
      <a:lvl1pPr marL="0" indent="0" algn="l" defTabSz="895350" rtl="0" eaLnBrk="1" fontAlgn="base" hangingPunct="1">
        <a:spcBef>
          <a:spcPct val="0"/>
        </a:spcBef>
        <a:spcAft>
          <a:spcPct val="0"/>
        </a:spcAft>
        <a:buClr>
          <a:schemeClr val="tx2"/>
        </a:buClr>
        <a:defRPr sz="1600" baseline="0">
          <a:solidFill>
            <a:schemeClr val="tx1"/>
          </a:solidFill>
          <a:latin typeface="+mn-lt"/>
          <a:ea typeface="Arial Unicode MS" pitchFamily="34" charset="-128"/>
          <a:cs typeface="Arial Unicode MS" pitchFamily="34" charset="-128"/>
        </a:defRPr>
      </a:lvl1pPr>
      <a:lvl2pPr marL="193675" indent="-192088" algn="l" defTabSz="89535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charset="0"/>
        <a:buChar char="▪"/>
        <a:defRPr sz="1600" baseline="0">
          <a:solidFill>
            <a:schemeClr val="tx1"/>
          </a:solidFill>
          <a:latin typeface="+mn-lt"/>
          <a:ea typeface="Arial Unicode MS" pitchFamily="34" charset="-128"/>
          <a:cs typeface="Arial Unicode MS" pitchFamily="34" charset="-128"/>
        </a:defRPr>
      </a:lvl2pPr>
      <a:lvl3pPr marL="457200" indent="-261938" algn="l" defTabSz="89535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–"/>
        <a:defRPr sz="1600" baseline="0">
          <a:solidFill>
            <a:schemeClr val="tx1"/>
          </a:solidFill>
          <a:latin typeface="+mn-lt"/>
          <a:ea typeface="Arial Unicode MS" pitchFamily="34" charset="-128"/>
          <a:cs typeface="Arial Unicode MS" pitchFamily="34" charset="-128"/>
        </a:defRPr>
      </a:lvl3pPr>
      <a:lvl4pPr marL="614363" indent="-155575" algn="l" defTabSz="89535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▫"/>
        <a:defRPr sz="1600" baseline="0">
          <a:solidFill>
            <a:schemeClr val="tx1"/>
          </a:solidFill>
          <a:latin typeface="+mn-lt"/>
          <a:ea typeface="Arial Unicode MS" pitchFamily="34" charset="-128"/>
          <a:cs typeface="Arial Unicode MS" pitchFamily="34" charset="-128"/>
        </a:defRPr>
      </a:lvl4pPr>
      <a:lvl5pPr marL="749808" indent="-130175" algn="l" defTabSz="89535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 baseline="0">
          <a:solidFill>
            <a:schemeClr val="tx1"/>
          </a:solidFill>
          <a:latin typeface="+mn-lt"/>
          <a:ea typeface="Arial Unicode MS" pitchFamily="34" charset="-128"/>
          <a:cs typeface="Arial Unicode MS" pitchFamily="34" charset="-128"/>
        </a:defRPr>
      </a:lvl5pPr>
      <a:lvl6pPr marL="749808" indent="-130175" algn="l" defTabSz="89535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 baseline="0">
          <a:solidFill>
            <a:schemeClr val="tx1"/>
          </a:solidFill>
          <a:latin typeface="+mn-lt"/>
        </a:defRPr>
      </a:lvl6pPr>
      <a:lvl7pPr marL="749808" indent="-130175" algn="l" defTabSz="89535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 baseline="0">
          <a:solidFill>
            <a:schemeClr val="tx1"/>
          </a:solidFill>
          <a:latin typeface="+mn-lt"/>
        </a:defRPr>
      </a:lvl7pPr>
      <a:lvl8pPr marL="749808" indent="-130175" algn="l" defTabSz="89535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 baseline="0">
          <a:solidFill>
            <a:schemeClr val="tx1"/>
          </a:solidFill>
          <a:latin typeface="+mn-lt"/>
        </a:defRPr>
      </a:lvl8pPr>
      <a:lvl9pPr marL="749808" indent="-130175" algn="l" defTabSz="895350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 baseline="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646331"/>
          </a:xfrm>
        </p:spPr>
        <p:txBody>
          <a:bodyPr/>
          <a:lstStyle/>
          <a:p>
            <a:r>
              <a:rPr lang="en-GB" sz="1400" b="1" dirty="0"/>
              <a:t>Segmentation of the revenues by unit, reveals that of the three (3) customer segments, 001 Private Water Hedge Sales ($187M) are the most popular, followed by 002 Public Sales ($147M) and lastly </a:t>
            </a:r>
            <a:br>
              <a:rPr lang="en-GB" sz="1400" b="1" dirty="0"/>
            </a:br>
            <a:r>
              <a:rPr lang="en-GB" sz="1400" b="1" dirty="0"/>
              <a:t>003 Residential Sales ($102.5M). </a:t>
            </a:r>
            <a:endParaRPr lang="en-AU" sz="1400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D26C0C-ABE4-436D-9169-215E6A514CFF}"/>
              </a:ext>
            </a:extLst>
          </p:cNvPr>
          <p:cNvCxnSpPr/>
          <p:nvPr/>
        </p:nvCxnSpPr>
        <p:spPr>
          <a:xfrm>
            <a:off x="171451" y="831476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A36C9A3-CCC5-C4D0-79A4-04A78791DA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7842517"/>
              </p:ext>
            </p:extLst>
          </p:nvPr>
        </p:nvGraphicFramePr>
        <p:xfrm>
          <a:off x="4594642" y="1946500"/>
          <a:ext cx="4015958" cy="3021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68D5569-3681-6A99-7EFC-CED2A04E8F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1299737"/>
              </p:ext>
            </p:extLst>
          </p:nvPr>
        </p:nvGraphicFramePr>
        <p:xfrm>
          <a:off x="464761" y="1946500"/>
          <a:ext cx="4015958" cy="30212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48477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430887"/>
          </a:xfrm>
        </p:spPr>
        <p:txBody>
          <a:bodyPr/>
          <a:lstStyle/>
          <a:p>
            <a:r>
              <a:rPr lang="en-GB" sz="1400" b="1" dirty="0"/>
              <a:t>Of the ($436.9M)¹ in Revenue Sales over the July-2013 to June-2014 Period, </a:t>
            </a:r>
            <a:r>
              <a:rPr lang="en-GB" sz="1400" b="1" dirty="0" err="1"/>
              <a:t>Surjek</a:t>
            </a:r>
            <a:r>
              <a:rPr lang="en-GB" sz="1400" b="1" dirty="0"/>
              <a:t> provides close to 50% of Sales Volumes ($202.3M), with </a:t>
            </a:r>
            <a:r>
              <a:rPr lang="en-GB" sz="1400" b="1" dirty="0" err="1"/>
              <a:t>Jutik</a:t>
            </a:r>
            <a:r>
              <a:rPr lang="en-GB" sz="1400" b="1" dirty="0"/>
              <a:t> ($ 163.7M) and </a:t>
            </a:r>
            <a:r>
              <a:rPr lang="en-GB" sz="1400" b="1" dirty="0" err="1"/>
              <a:t>Kootha</a:t>
            </a:r>
            <a:r>
              <a:rPr lang="en-GB" sz="1400" b="1" dirty="0"/>
              <a:t> ($70.9M) providing the remaining.</a:t>
            </a:r>
            <a:endParaRPr lang="en-AU" sz="1400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D26C0C-ABE4-436D-9169-215E6A514CFF}"/>
              </a:ext>
            </a:extLst>
          </p:cNvPr>
          <p:cNvCxnSpPr/>
          <p:nvPr/>
        </p:nvCxnSpPr>
        <p:spPr>
          <a:xfrm>
            <a:off x="171451" y="728884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7F86183-B826-7ADB-A6C4-630AB43020B1}"/>
              </a:ext>
            </a:extLst>
          </p:cNvPr>
          <p:cNvSpPr txBox="1"/>
          <p:nvPr/>
        </p:nvSpPr>
        <p:spPr>
          <a:xfrm>
            <a:off x="94999" y="6310493"/>
            <a:ext cx="84391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b="1" dirty="0"/>
              <a:t>Note: This refers to the Total Sales for all 3 Units (</a:t>
            </a:r>
            <a:r>
              <a:rPr lang="en-US" sz="1000" b="1" dirty="0" err="1"/>
              <a:t>Kootha</a:t>
            </a:r>
            <a:r>
              <a:rPr lang="en-US" sz="1000" b="1" dirty="0"/>
              <a:t>, </a:t>
            </a:r>
            <a:r>
              <a:rPr lang="en-US" sz="1000" b="1" dirty="0" err="1"/>
              <a:t>Surjek</a:t>
            </a:r>
            <a:r>
              <a:rPr lang="en-US" sz="1000" b="1" dirty="0"/>
              <a:t> and </a:t>
            </a:r>
            <a:r>
              <a:rPr lang="en-US" sz="1000" b="1" dirty="0" err="1"/>
              <a:t>Jutik</a:t>
            </a:r>
            <a:r>
              <a:rPr lang="en-US" sz="1000" b="1" dirty="0"/>
              <a:t>)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8F4A40B-8C23-4A6E-2888-87C97DBC65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7141639"/>
              </p:ext>
            </p:extLst>
          </p:nvPr>
        </p:nvGraphicFramePr>
        <p:xfrm>
          <a:off x="284438" y="883544"/>
          <a:ext cx="3852996" cy="25232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8A05F59-5766-C5ED-B77B-6D576AFEDB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7251537"/>
              </p:ext>
            </p:extLst>
          </p:nvPr>
        </p:nvGraphicFramePr>
        <p:xfrm>
          <a:off x="4314573" y="883544"/>
          <a:ext cx="3852996" cy="25232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8D32D683-2375-B232-B2EF-561FF29B76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6952853"/>
              </p:ext>
            </p:extLst>
          </p:nvPr>
        </p:nvGraphicFramePr>
        <p:xfrm>
          <a:off x="2297540" y="3406836"/>
          <a:ext cx="3852996" cy="24310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67657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430887"/>
          </a:xfrm>
        </p:spPr>
        <p:txBody>
          <a:bodyPr/>
          <a:lstStyle/>
          <a:p>
            <a:r>
              <a:rPr lang="en-GB" sz="1400" b="1" dirty="0"/>
              <a:t>Targeted Expense Analysis reveals an interesting trend; Overall Costs sharply increase from December, with Chemical and </a:t>
            </a:r>
            <a:r>
              <a:rPr lang="en-GB" sz="1400" b="1" dirty="0" err="1"/>
              <a:t>Labor</a:t>
            </a:r>
            <a:r>
              <a:rPr lang="en-GB" sz="1400" b="1" dirty="0"/>
              <a:t> Costs, contributing $165M (52%) towards the overall cost-base. </a:t>
            </a:r>
            <a:endParaRPr lang="en-AU" sz="1400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D26C0C-ABE4-436D-9169-215E6A514CFF}"/>
              </a:ext>
            </a:extLst>
          </p:cNvPr>
          <p:cNvCxnSpPr/>
          <p:nvPr/>
        </p:nvCxnSpPr>
        <p:spPr>
          <a:xfrm>
            <a:off x="171451" y="728884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C113BB59-C26A-4B5B-AAC6-AC1F1CBB1AF0}"/>
              </a:ext>
            </a:extLst>
          </p:cNvPr>
          <p:cNvSpPr/>
          <p:nvPr/>
        </p:nvSpPr>
        <p:spPr>
          <a:xfrm>
            <a:off x="303213" y="1238975"/>
            <a:ext cx="36655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br>
              <a:rPr lang="en-AU" sz="1200" b="1" dirty="0"/>
            </a:br>
            <a:endParaRPr lang="en-AU" sz="1200" b="1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92983F7E-BC6A-F341-EB22-6A9CFFFDAD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2785708"/>
              </p:ext>
            </p:extLst>
          </p:nvPr>
        </p:nvGraphicFramePr>
        <p:xfrm>
          <a:off x="2135981" y="937349"/>
          <a:ext cx="4405257" cy="27043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E67F8DB-91AE-69C0-E9FC-80F55546661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9944723"/>
              </p:ext>
            </p:extLst>
          </p:nvPr>
        </p:nvGraphicFramePr>
        <p:xfrm>
          <a:off x="2188396" y="3558012"/>
          <a:ext cx="4502115" cy="32954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44286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430887"/>
          </a:xfrm>
        </p:spPr>
        <p:txBody>
          <a:bodyPr/>
          <a:lstStyle/>
          <a:p>
            <a:r>
              <a:rPr lang="en-GB" sz="1400" b="1" dirty="0"/>
              <a:t>Further analysis singles-out </a:t>
            </a:r>
            <a:r>
              <a:rPr lang="en-GB" sz="1400" b="1" dirty="0" err="1"/>
              <a:t>Surjek</a:t>
            </a:r>
            <a:r>
              <a:rPr lang="en-GB" sz="1400" b="1" dirty="0"/>
              <a:t> with $179.3M (56%) worth of expenses, contrasted to a much lower spend from </a:t>
            </a:r>
            <a:r>
              <a:rPr lang="en-GB" sz="1400" b="1" dirty="0" err="1"/>
              <a:t>Kootha</a:t>
            </a:r>
            <a:r>
              <a:rPr lang="en-GB" sz="1400" b="1" dirty="0"/>
              <a:t> ($51.2M) and </a:t>
            </a:r>
            <a:r>
              <a:rPr lang="en-GB" sz="1400" b="1" dirty="0" err="1"/>
              <a:t>Jutik</a:t>
            </a:r>
            <a:r>
              <a:rPr lang="en-GB" sz="1400" b="1" dirty="0"/>
              <a:t> ($90.7M), largely due to lower Chemical and Labour Expenditure. </a:t>
            </a:r>
            <a:endParaRPr lang="en-AU" sz="1400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D26C0C-ABE4-436D-9169-215E6A514CFF}"/>
              </a:ext>
            </a:extLst>
          </p:cNvPr>
          <p:cNvCxnSpPr/>
          <p:nvPr/>
        </p:nvCxnSpPr>
        <p:spPr>
          <a:xfrm>
            <a:off x="171451" y="728884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FD65F52-3298-183C-AA33-6800841302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5407335"/>
              </p:ext>
            </p:extLst>
          </p:nvPr>
        </p:nvGraphicFramePr>
        <p:xfrm>
          <a:off x="257278" y="865920"/>
          <a:ext cx="3816782" cy="25776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94022E1-5CBC-A05E-1B4E-2FAB38EF7B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0066154"/>
              </p:ext>
            </p:extLst>
          </p:nvPr>
        </p:nvGraphicFramePr>
        <p:xfrm>
          <a:off x="4480719" y="1006247"/>
          <a:ext cx="3816782" cy="22969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F3C59EA-3DA4-6B10-ED90-E074BE7CB8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7109575"/>
              </p:ext>
            </p:extLst>
          </p:nvPr>
        </p:nvGraphicFramePr>
        <p:xfrm>
          <a:off x="2165669" y="3695636"/>
          <a:ext cx="3816782" cy="22969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11419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646331"/>
          </a:xfrm>
        </p:spPr>
        <p:txBody>
          <a:bodyPr/>
          <a:lstStyle/>
          <a:p>
            <a:r>
              <a:rPr lang="en-GB" sz="1400" b="1" dirty="0"/>
              <a:t>Drilling-down to the cost-element level, reveals an indicative relationship between water production and chemical expenditure with this being particularly pronounced for the </a:t>
            </a:r>
            <a:r>
              <a:rPr lang="en-GB" sz="1400" b="1" dirty="0" err="1"/>
              <a:t>Surjek</a:t>
            </a:r>
            <a:r>
              <a:rPr lang="en-GB" sz="1400" b="1" dirty="0"/>
              <a:t> Unit which coincidentally has the highest rate of water production. </a:t>
            </a:r>
            <a:endParaRPr lang="en-AU" sz="1400" b="1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5D26C0C-ABE4-436D-9169-215E6A514CFF}"/>
              </a:ext>
            </a:extLst>
          </p:cNvPr>
          <p:cNvCxnSpPr/>
          <p:nvPr/>
        </p:nvCxnSpPr>
        <p:spPr>
          <a:xfrm>
            <a:off x="171451" y="913080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523E659-7992-4D86-97D9-71CDE4327174}"/>
              </a:ext>
            </a:extLst>
          </p:cNvPr>
          <p:cNvSpPr/>
          <p:nvPr/>
        </p:nvSpPr>
        <p:spPr>
          <a:xfrm>
            <a:off x="303213" y="1238975"/>
            <a:ext cx="36655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br>
              <a:rPr lang="en-AU" sz="1200" b="1" dirty="0"/>
            </a:br>
            <a:endParaRPr lang="en-AU" sz="1200" b="1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1A62361-F0D2-F39E-CF18-26685EB8BA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0198429"/>
              </p:ext>
            </p:extLst>
          </p:nvPr>
        </p:nvGraphicFramePr>
        <p:xfrm>
          <a:off x="303213" y="1238975"/>
          <a:ext cx="3355055" cy="23422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5A08876-103A-6F24-D94B-9A64798FBD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8224880"/>
              </p:ext>
            </p:extLst>
          </p:nvPr>
        </p:nvGraphicFramePr>
        <p:xfrm>
          <a:off x="4372918" y="1238975"/>
          <a:ext cx="3665537" cy="24689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C1BC6751-614A-19B4-2A97-70903C83E6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3682621"/>
              </p:ext>
            </p:extLst>
          </p:nvPr>
        </p:nvGraphicFramePr>
        <p:xfrm>
          <a:off x="2147943" y="3707946"/>
          <a:ext cx="3735301" cy="23422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76998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7C96-13BD-4F0C-B379-77591A18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1" y="185145"/>
            <a:ext cx="8737599" cy="623248"/>
          </a:xfrm>
        </p:spPr>
        <p:txBody>
          <a:bodyPr/>
          <a:lstStyle/>
          <a:p>
            <a:r>
              <a:rPr lang="en-AU" sz="1350" b="1" dirty="0"/>
              <a:t>Concluding our analysis, </a:t>
            </a:r>
            <a:r>
              <a:rPr lang="en-AU" sz="1350" b="1" dirty="0" err="1"/>
              <a:t>Jutik</a:t>
            </a:r>
            <a:r>
              <a:rPr lang="en-AU" sz="1350" b="1" dirty="0"/>
              <a:t> has the highest overall EBIT contributions ($72.9M), followed by </a:t>
            </a:r>
            <a:r>
              <a:rPr lang="en-AU" sz="1350" b="1" dirty="0" err="1"/>
              <a:t>Surjek</a:t>
            </a:r>
            <a:r>
              <a:rPr lang="en-AU" sz="1350" b="1" dirty="0"/>
              <a:t> ($22.9M) , and lastly </a:t>
            </a:r>
            <a:r>
              <a:rPr lang="en-AU" sz="1350" b="1" dirty="0" err="1"/>
              <a:t>Kootha</a:t>
            </a:r>
            <a:r>
              <a:rPr lang="en-AU" sz="1350" b="1" dirty="0"/>
              <a:t> ($19.7M). However, from an EBIT  Margin (%) perspective, Kootha has a higher margin than that of </a:t>
            </a:r>
            <a:r>
              <a:rPr lang="en-AU" sz="1350" b="1" dirty="0" err="1"/>
              <a:t>Surjek</a:t>
            </a:r>
            <a:r>
              <a:rPr lang="en-AU" sz="1350" b="1" dirty="0"/>
              <a:t>, indicative of a lower revenue-to-expense ratio.¹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EFAD5F-5947-4F50-9D03-73E482BF7380}"/>
              </a:ext>
            </a:extLst>
          </p:cNvPr>
          <p:cNvSpPr txBox="1"/>
          <p:nvPr/>
        </p:nvSpPr>
        <p:spPr>
          <a:xfrm>
            <a:off x="134995" y="6351664"/>
            <a:ext cx="85120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00" b="1" dirty="0"/>
              <a:t>Note:¹ We can clearly see for Surjek over the October, November and May Periods – expenses were far higher than revenues which contributed to this lower revenue-to-expense ratio. 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28A3BF8-BBF4-43D8-9B9B-1BA918AB5CD5}"/>
              </a:ext>
            </a:extLst>
          </p:cNvPr>
          <p:cNvCxnSpPr/>
          <p:nvPr/>
        </p:nvCxnSpPr>
        <p:spPr>
          <a:xfrm>
            <a:off x="171451" y="913080"/>
            <a:ext cx="84391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DFA742D-1EDF-745B-501C-4D687C7F06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0254752"/>
              </p:ext>
            </p:extLst>
          </p:nvPr>
        </p:nvGraphicFramePr>
        <p:xfrm>
          <a:off x="2859737" y="3962533"/>
          <a:ext cx="3062575" cy="2382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4136EAF-9D43-BC19-FB60-4E8B13A559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1838927"/>
              </p:ext>
            </p:extLst>
          </p:nvPr>
        </p:nvGraphicFramePr>
        <p:xfrm>
          <a:off x="134995" y="927879"/>
          <a:ext cx="3942986" cy="28184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636ABC62-E1E1-743B-0F99-AD77E77052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8934759"/>
              </p:ext>
            </p:extLst>
          </p:nvPr>
        </p:nvGraphicFramePr>
        <p:xfrm>
          <a:off x="4670990" y="943984"/>
          <a:ext cx="3449970" cy="29571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44805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  <p:tag name="TYPE" val="McK Moon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dZkZuRo4kO5KlulchSHL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heme/theme1.xml><?xml version="1.0" encoding="utf-8"?>
<a:theme xmlns:a="http://schemas.openxmlformats.org/drawingml/2006/main" name="1_Synergy_CF_YNR013">
  <a:themeElements>
    <a:clrScheme name="Current">
      <a:dk1>
        <a:srgbClr val="000000"/>
      </a:dk1>
      <a:lt1>
        <a:srgbClr val="FFFFFF"/>
      </a:lt1>
      <a:dk2>
        <a:srgbClr val="FBC14E"/>
      </a:dk2>
      <a:lt2>
        <a:srgbClr val="FFFFFF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McKJapanes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9525">
          <a:solidFill>
            <a:schemeClr val="accent6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rrent">
        <a:dk1>
          <a:srgbClr val="000000"/>
        </a:dk1>
        <a:lt1>
          <a:srgbClr val="FFFFFF"/>
        </a:lt1>
        <a:dk2>
          <a:srgbClr val="FBC14E"/>
        </a:dk2>
        <a:lt2>
          <a:srgbClr val="FFFFFF"/>
        </a:lt2>
        <a:accent1>
          <a:srgbClr val="99AABE"/>
        </a:accent1>
        <a:accent2>
          <a:srgbClr val="406085"/>
        </a:accent2>
        <a:accent3>
          <a:srgbClr val="002C46"/>
        </a:accent3>
        <a:accent4>
          <a:srgbClr val="FBC14E"/>
        </a:accent4>
        <a:accent5>
          <a:srgbClr val="379BBD"/>
        </a:accent5>
        <a:accent6>
          <a:srgbClr val="808080"/>
        </a:accent6>
        <a:hlink>
          <a:srgbClr val="002C46"/>
        </a:hlink>
        <a:folHlink>
          <a:srgbClr val="FBC14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Synergy_CF_YNR013.potx" id="{5B0B8770-4875-4F3D-A851-ED2332DB7D84}" vid="{3E5BE603-DDA9-4662-BF9D-F22E864491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15160</TotalTime>
  <Words>451</Words>
  <Application>Microsoft Office PowerPoint</Application>
  <PresentationFormat>Custom</PresentationFormat>
  <Paragraphs>32</Paragraphs>
  <Slides>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1_Synergy_CF_YNR013</vt:lpstr>
      <vt:lpstr>think-cell Slide</vt:lpstr>
      <vt:lpstr>Segmentation of the revenues by unit, reveals that of the three (3) customer segments, 001 Private Water Hedge Sales ($187M) are the most popular, followed by 002 Public Sales ($147M) and lastly  003 Residential Sales ($102.5M). </vt:lpstr>
      <vt:lpstr>Of the ($436.9M)¹ in Revenue Sales over the July-2013 to June-2014 Period, Surjek provides close to 50% of Sales Volumes ($202.3M), with Jutik ($ 163.7M) and Kootha ($70.9M) providing the remaining.</vt:lpstr>
      <vt:lpstr>Targeted Expense Analysis reveals an interesting trend; Overall Costs sharply increase from December, with Chemical and Labor Costs, contributing $165M (52%) towards the overall cost-base. </vt:lpstr>
      <vt:lpstr>Further analysis singles-out Surjek with $179.3M (56%) worth of expenses, contrasted to a much lower spend from Kootha ($51.2M) and Jutik ($90.7M), largely due to lower Chemical and Labour Expenditure. </vt:lpstr>
      <vt:lpstr>Drilling-down to the cost-element level, reveals an indicative relationship between water production and chemical expenditure with this being particularly pronounced for the Surjek Unit which coincidentally has the highest rate of water production. </vt:lpstr>
      <vt:lpstr>Concluding our analysis, Jutik has the highest overall EBIT contributions ($72.9M), followed by Surjek ($22.9M) , and lastly Kootha ($19.7M). However, from an EBIT  Margin (%) perspective, Kootha has a higher margin than that of Surjek, indicative of a lower revenue-to-expense ratio.¹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Through focusing our efforts on the units with the majority of questions; we can be confident that we are improving the overall User Experience etc.</dc:title>
  <dc:creator>Christopher H</dc:creator>
  <cp:lastModifiedBy>Brandon Chisnell</cp:lastModifiedBy>
  <cp:revision>73</cp:revision>
  <dcterms:created xsi:type="dcterms:W3CDTF">2020-04-12T13:23:13Z</dcterms:created>
  <dcterms:modified xsi:type="dcterms:W3CDTF">2023-03-16T00:59:49Z</dcterms:modified>
</cp:coreProperties>
</file>

<file path=docProps/thumbnail.jpeg>
</file>